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sldIdLst>
    <p:sldId id="320" r:id="rId5"/>
    <p:sldId id="336" r:id="rId6"/>
    <p:sldId id="291" r:id="rId7"/>
    <p:sldId id="365" r:id="rId8"/>
    <p:sldId id="341" r:id="rId9"/>
    <p:sldId id="339" r:id="rId10"/>
    <p:sldId id="329" r:id="rId11"/>
    <p:sldId id="328" r:id="rId12"/>
    <p:sldId id="312" r:id="rId13"/>
    <p:sldId id="330" r:id="rId14"/>
    <p:sldId id="348" r:id="rId15"/>
    <p:sldId id="347" r:id="rId16"/>
    <p:sldId id="325" r:id="rId17"/>
    <p:sldId id="345" r:id="rId18"/>
    <p:sldId id="346" r:id="rId19"/>
    <p:sldId id="343" r:id="rId20"/>
    <p:sldId id="366" r:id="rId21"/>
    <p:sldId id="327" r:id="rId22"/>
    <p:sldId id="349" r:id="rId23"/>
    <p:sldId id="322" r:id="rId24"/>
    <p:sldId id="350" r:id="rId25"/>
    <p:sldId id="351" r:id="rId26"/>
    <p:sldId id="352" r:id="rId27"/>
    <p:sldId id="353" r:id="rId28"/>
    <p:sldId id="354" r:id="rId29"/>
    <p:sldId id="355" r:id="rId30"/>
    <p:sldId id="357" r:id="rId31"/>
    <p:sldId id="356" r:id="rId32"/>
    <p:sldId id="358" r:id="rId33"/>
    <p:sldId id="359" r:id="rId34"/>
    <p:sldId id="360" r:id="rId35"/>
    <p:sldId id="364" r:id="rId36"/>
    <p:sldId id="361" r:id="rId37"/>
    <p:sldId id="362" r:id="rId38"/>
    <p:sldId id="36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31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651" autoAdjust="0"/>
  </p:normalViewPr>
  <p:slideViewPr>
    <p:cSldViewPr snapToGrid="0">
      <p:cViewPr>
        <p:scale>
          <a:sx n="100" d="100"/>
          <a:sy n="100" d="100"/>
        </p:scale>
        <p:origin x="14"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41EBB-BB05-41BE-AD11-22B7D894FD2D}"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6287D-8CEC-48D1-8A1D-CAE741402E03}" type="slidenum">
              <a:rPr lang="en-US" smtClean="0"/>
              <a:t>‹#›</a:t>
            </a:fld>
            <a:endParaRPr lang="en-US"/>
          </a:p>
        </p:txBody>
      </p:sp>
    </p:spTree>
    <p:extLst>
      <p:ext uri="{BB962C8B-B14F-4D97-AF65-F5344CB8AC3E}">
        <p14:creationId xmlns:p14="http://schemas.microsoft.com/office/powerpoint/2010/main" val="108695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good morning everyone, this is the second half of our </a:t>
            </a:r>
            <a:r>
              <a:rPr lang="en-US" dirty="0" err="1"/>
              <a:t>PopulationSim</a:t>
            </a:r>
            <a:r>
              <a:rPr lang="en-US" dirty="0"/>
              <a:t> Training </a:t>
            </a:r>
          </a:p>
          <a:p>
            <a:endParaRPr lang="en-US" dirty="0"/>
          </a:p>
          <a:p>
            <a:endParaRPr lang="en-US" dirty="0"/>
          </a:p>
        </p:txBody>
      </p:sp>
      <p:sp>
        <p:nvSpPr>
          <p:cNvPr id="4" name="Slide Number Placeholder 3"/>
          <p:cNvSpPr>
            <a:spLocks noGrp="1"/>
          </p:cNvSpPr>
          <p:nvPr>
            <p:ph type="sldNum" sz="quarter" idx="10"/>
          </p:nvPr>
        </p:nvSpPr>
        <p:spPr/>
        <p:txBody>
          <a:bodyPr/>
          <a:lstStyle/>
          <a:p>
            <a:fld id="{4A86287D-8CEC-48D1-8A1D-CAE741402E03}" type="slidenum">
              <a:rPr lang="en-US" smtClean="0"/>
              <a:t>1</a:t>
            </a:fld>
            <a:endParaRPr lang="en-US"/>
          </a:p>
        </p:txBody>
      </p:sp>
    </p:spTree>
    <p:extLst>
      <p:ext uri="{BB962C8B-B14F-4D97-AF65-F5344CB8AC3E}">
        <p14:creationId xmlns:p14="http://schemas.microsoft.com/office/powerpoint/2010/main" val="1253853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input data, seed data, </a:t>
            </a:r>
            <a:r>
              <a:rPr lang="en-US" dirty="0" err="1"/>
              <a:t>geocrosswalk</a:t>
            </a:r>
            <a:r>
              <a:rPr lang="en-US" dirty="0"/>
              <a:t>.</a:t>
            </a:r>
          </a:p>
          <a:p>
            <a:r>
              <a:rPr lang="en-US" dirty="0"/>
              <a:t>The scripts here – we’ve already looked at </a:t>
            </a:r>
            <a:r>
              <a:rPr lang="en-US" dirty="0" err="1"/>
              <a:t>PumaRegionAdd.R</a:t>
            </a:r>
            <a:r>
              <a:rPr lang="en-US" dirty="0"/>
              <a:t> – it’s the script that aligns Pumas and adds regions to </a:t>
            </a:r>
            <a:r>
              <a:rPr lang="en-US" dirty="0" err="1"/>
              <a:t>geocrosswalk</a:t>
            </a:r>
            <a:r>
              <a:rPr lang="en-US" dirty="0"/>
              <a:t>. The other two we’ll look at in a moment. </a:t>
            </a:r>
          </a:p>
          <a:p>
            <a:r>
              <a:rPr lang="en-US" dirty="0" err="1"/>
              <a:t>Psam_h</a:t>
            </a:r>
            <a:r>
              <a:rPr lang="en-US" dirty="0"/>
              <a:t> and p are the files fed into the seed processor script and the </a:t>
            </a:r>
            <a:r>
              <a:rPr lang="en-US" dirty="0" err="1"/>
              <a:t>GP_seedhouseholds</a:t>
            </a:r>
            <a:r>
              <a:rPr lang="en-US" dirty="0"/>
              <a:t> and persons csv’s are output of the seed processor. </a:t>
            </a:r>
          </a:p>
          <a:p>
            <a:r>
              <a:rPr lang="en-US" dirty="0"/>
              <a:t>GP_BlockData.csv is the processed data from the Decennial census, </a:t>
            </a:r>
            <a:r>
              <a:rPr lang="en-US" dirty="0" err="1"/>
              <a:t>GP_BGData</a:t>
            </a:r>
            <a:r>
              <a:rPr lang="en-US" dirty="0"/>
              <a:t> .csv is the processed data from the ACS5 for block group, </a:t>
            </a:r>
            <a:r>
              <a:rPr lang="en-US" dirty="0" err="1"/>
              <a:t>GP_Tract</a:t>
            </a:r>
            <a:r>
              <a:rPr lang="en-US" dirty="0"/>
              <a:t> has for tract</a:t>
            </a:r>
          </a:p>
          <a:p>
            <a:r>
              <a:rPr lang="en-US" dirty="0" err="1"/>
              <a:t>Geocrosswalk</a:t>
            </a:r>
            <a:r>
              <a:rPr lang="en-US" dirty="0"/>
              <a:t> aligns the geographies of the data</a:t>
            </a:r>
          </a:p>
          <a:p>
            <a:r>
              <a:rPr lang="en-US" dirty="0"/>
              <a:t>2022 Population estimates by age and sex and </a:t>
            </a:r>
            <a:r>
              <a:rPr lang="en-US" dirty="0" err="1"/>
              <a:t>PUMS_Data</a:t>
            </a:r>
            <a:r>
              <a:rPr lang="en-US" dirty="0"/>
              <a:t> Dictionary are supplemental references.</a:t>
            </a:r>
          </a:p>
        </p:txBody>
      </p:sp>
      <p:sp>
        <p:nvSpPr>
          <p:cNvPr id="4" name="Slide Number Placeholder 3"/>
          <p:cNvSpPr>
            <a:spLocks noGrp="1"/>
          </p:cNvSpPr>
          <p:nvPr>
            <p:ph type="sldNum" sz="quarter" idx="5"/>
          </p:nvPr>
        </p:nvSpPr>
        <p:spPr/>
        <p:txBody>
          <a:bodyPr/>
          <a:lstStyle/>
          <a:p>
            <a:fld id="{4A86287D-8CEC-48D1-8A1D-CAE741402E03}" type="slidenum">
              <a:rPr lang="en-US" smtClean="0"/>
              <a:t>10</a:t>
            </a:fld>
            <a:endParaRPr lang="en-US"/>
          </a:p>
        </p:txBody>
      </p:sp>
    </p:spTree>
    <p:extLst>
      <p:ext uri="{BB962C8B-B14F-4D97-AF65-F5344CB8AC3E}">
        <p14:creationId xmlns:p14="http://schemas.microsoft.com/office/powerpoint/2010/main" val="283020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household and persons tables that feed into the seed processor</a:t>
            </a:r>
          </a:p>
        </p:txBody>
      </p:sp>
      <p:sp>
        <p:nvSpPr>
          <p:cNvPr id="4" name="Slide Number Placeholder 3"/>
          <p:cNvSpPr>
            <a:spLocks noGrp="1"/>
          </p:cNvSpPr>
          <p:nvPr>
            <p:ph type="sldNum" sz="quarter" idx="5"/>
          </p:nvPr>
        </p:nvSpPr>
        <p:spPr/>
        <p:txBody>
          <a:bodyPr/>
          <a:lstStyle/>
          <a:p>
            <a:fld id="{4A86287D-8CEC-48D1-8A1D-CAE741402E03}" type="slidenum">
              <a:rPr lang="en-US" smtClean="0"/>
              <a:t>11</a:t>
            </a:fld>
            <a:endParaRPr lang="en-US"/>
          </a:p>
        </p:txBody>
      </p:sp>
    </p:spTree>
    <p:extLst>
      <p:ext uri="{BB962C8B-B14F-4D97-AF65-F5344CB8AC3E}">
        <p14:creationId xmlns:p14="http://schemas.microsoft.com/office/powerpoint/2010/main" val="230034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output household and persons files that are the product of the seed processor </a:t>
            </a:r>
          </a:p>
        </p:txBody>
      </p:sp>
      <p:sp>
        <p:nvSpPr>
          <p:cNvPr id="4" name="Slide Number Placeholder 3"/>
          <p:cNvSpPr>
            <a:spLocks noGrp="1"/>
          </p:cNvSpPr>
          <p:nvPr>
            <p:ph type="sldNum" sz="quarter" idx="5"/>
          </p:nvPr>
        </p:nvSpPr>
        <p:spPr/>
        <p:txBody>
          <a:bodyPr/>
          <a:lstStyle/>
          <a:p>
            <a:fld id="{4A86287D-8CEC-48D1-8A1D-CAE741402E03}" type="slidenum">
              <a:rPr lang="en-US" smtClean="0"/>
              <a:t>12</a:t>
            </a:fld>
            <a:endParaRPr lang="en-US"/>
          </a:p>
        </p:txBody>
      </p:sp>
    </p:spTree>
    <p:extLst>
      <p:ext uri="{BB962C8B-B14F-4D97-AF65-F5344CB8AC3E}">
        <p14:creationId xmlns:p14="http://schemas.microsoft.com/office/powerpoint/2010/main" val="36622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GP_BGData.csv, GP_BlockData.csv, and GP_TractData.csv are the products of the ACS5 and Census 2020 data pulling at the Block, Block Group, and Tract geographies. Notice how the Sums total to the same for </a:t>
            </a:r>
            <a:r>
              <a:rPr lang="en-US" dirty="0" err="1"/>
              <a:t>HH_Occ</a:t>
            </a:r>
            <a:r>
              <a:rPr lang="en-US" dirty="0"/>
              <a:t> and HHS1-7 as they both are household fields. </a:t>
            </a:r>
          </a:p>
        </p:txBody>
      </p:sp>
      <p:sp>
        <p:nvSpPr>
          <p:cNvPr id="4" name="Slide Number Placeholder 3"/>
          <p:cNvSpPr>
            <a:spLocks noGrp="1"/>
          </p:cNvSpPr>
          <p:nvPr>
            <p:ph type="sldNum" sz="quarter" idx="5"/>
          </p:nvPr>
        </p:nvSpPr>
        <p:spPr/>
        <p:txBody>
          <a:bodyPr/>
          <a:lstStyle/>
          <a:p>
            <a:fld id="{4A86287D-8CEC-48D1-8A1D-CAE741402E03}" type="slidenum">
              <a:rPr lang="en-US" smtClean="0"/>
              <a:t>13</a:t>
            </a:fld>
            <a:endParaRPr lang="en-US"/>
          </a:p>
        </p:txBody>
      </p:sp>
    </p:spTree>
    <p:extLst>
      <p:ext uri="{BB962C8B-B14F-4D97-AF65-F5344CB8AC3E}">
        <p14:creationId xmlns:p14="http://schemas.microsoft.com/office/powerpoint/2010/main" val="155285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consolidates the 46 Gender by Age categories down to 12 Age categories. Census data gave us 23 Male and 23 Female age categories and the output was just a little too messy with that much detail. So this condenses it down to 12 age groupings without gender specificity </a:t>
            </a:r>
          </a:p>
        </p:txBody>
      </p:sp>
      <p:sp>
        <p:nvSpPr>
          <p:cNvPr id="4" name="Slide Number Placeholder 3"/>
          <p:cNvSpPr>
            <a:spLocks noGrp="1"/>
          </p:cNvSpPr>
          <p:nvPr>
            <p:ph type="sldNum" sz="quarter" idx="5"/>
          </p:nvPr>
        </p:nvSpPr>
        <p:spPr/>
        <p:txBody>
          <a:bodyPr/>
          <a:lstStyle/>
          <a:p>
            <a:fld id="{4A86287D-8CEC-48D1-8A1D-CAE741402E03}" type="slidenum">
              <a:rPr lang="en-US" smtClean="0"/>
              <a:t>14</a:t>
            </a:fld>
            <a:endParaRPr lang="en-US"/>
          </a:p>
        </p:txBody>
      </p:sp>
    </p:spTree>
    <p:extLst>
      <p:ext uri="{BB962C8B-B14F-4D97-AF65-F5344CB8AC3E}">
        <p14:creationId xmlns:p14="http://schemas.microsoft.com/office/powerpoint/2010/main" val="3489799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reduces the 16 income groupings from the census data down to 9. Again here census gave us a bit more specificity than we needed and reducing the detail here helps with the output validation. </a:t>
            </a:r>
          </a:p>
        </p:txBody>
      </p:sp>
      <p:sp>
        <p:nvSpPr>
          <p:cNvPr id="4" name="Slide Number Placeholder 3"/>
          <p:cNvSpPr>
            <a:spLocks noGrp="1"/>
          </p:cNvSpPr>
          <p:nvPr>
            <p:ph type="sldNum" sz="quarter" idx="5"/>
          </p:nvPr>
        </p:nvSpPr>
        <p:spPr/>
        <p:txBody>
          <a:bodyPr/>
          <a:lstStyle/>
          <a:p>
            <a:fld id="{4A86287D-8CEC-48D1-8A1D-CAE741402E03}" type="slidenum">
              <a:rPr lang="en-US" smtClean="0"/>
              <a:t>15</a:t>
            </a:fld>
            <a:endParaRPr lang="en-US"/>
          </a:p>
        </p:txBody>
      </p:sp>
    </p:spTree>
    <p:extLst>
      <p:ext uri="{BB962C8B-B14F-4D97-AF65-F5344CB8AC3E}">
        <p14:creationId xmlns:p14="http://schemas.microsoft.com/office/powerpoint/2010/main" val="386757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is in the main folder. You would run this once you think all of your pulled input data is current, processed and ready to run. The script has some simple checks to make sure everything matches up at different geographies and will flag an error if catches anything. It’s a good quick check to run before kicking off a run if you’ve changed any of the input data.</a:t>
            </a:r>
          </a:p>
        </p:txBody>
      </p:sp>
      <p:sp>
        <p:nvSpPr>
          <p:cNvPr id="4" name="Slide Number Placeholder 3"/>
          <p:cNvSpPr>
            <a:spLocks noGrp="1"/>
          </p:cNvSpPr>
          <p:nvPr>
            <p:ph type="sldNum" sz="quarter" idx="5"/>
          </p:nvPr>
        </p:nvSpPr>
        <p:spPr/>
        <p:txBody>
          <a:bodyPr/>
          <a:lstStyle/>
          <a:p>
            <a:fld id="{4A86287D-8CEC-48D1-8A1D-CAE741402E03}" type="slidenum">
              <a:rPr lang="en-US" smtClean="0"/>
              <a:t>16</a:t>
            </a:fld>
            <a:endParaRPr lang="en-US"/>
          </a:p>
        </p:txBody>
      </p:sp>
    </p:spTree>
    <p:extLst>
      <p:ext uri="{BB962C8B-B14F-4D97-AF65-F5344CB8AC3E}">
        <p14:creationId xmlns:p14="http://schemas.microsoft.com/office/powerpoint/2010/main" val="3458984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look at the controls again here for reference before we move on to the next file (GP_columnMapPopSim.csv). The controls have to align 1:1 with the next file for the validation to work. </a:t>
            </a:r>
          </a:p>
          <a:p>
            <a:r>
              <a:rPr lang="en-US" dirty="0"/>
              <a:t>//The controls are built around the variables we pulled out from the census data and tell </a:t>
            </a:r>
            <a:r>
              <a:rPr lang="en-US" dirty="0" err="1"/>
              <a:t>PopulationSim</a:t>
            </a:r>
            <a:r>
              <a:rPr lang="en-US" dirty="0"/>
              <a:t> what to try and ensure is correctly represented in the output synthetic population. </a:t>
            </a:r>
          </a:p>
          <a:p>
            <a:r>
              <a:rPr lang="en-US" dirty="0"/>
              <a:t>//There’s an importance field that allows for different levels of emphasis on different control fields. </a:t>
            </a:r>
          </a:p>
          <a:p>
            <a:r>
              <a:rPr lang="en-US" dirty="0"/>
              <a:t>//Here households has by far the highest importance because we want that to be the most accurately represented</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17</a:t>
            </a:fld>
            <a:endParaRPr lang="en-US"/>
          </a:p>
        </p:txBody>
      </p:sp>
    </p:spTree>
    <p:extLst>
      <p:ext uri="{BB962C8B-B14F-4D97-AF65-F5344CB8AC3E}">
        <p14:creationId xmlns:p14="http://schemas.microsoft.com/office/powerpoint/2010/main" val="3259189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GP_columnMapPopSim.csv. It’s used by the validation script to produce the validation plots for each control. This csv must match control fields to work. So if you were to change any fields you were controlling on, you would need to update this csv to generate validation plots.</a:t>
            </a:r>
          </a:p>
        </p:txBody>
      </p:sp>
      <p:sp>
        <p:nvSpPr>
          <p:cNvPr id="4" name="Slide Number Placeholder 3"/>
          <p:cNvSpPr>
            <a:spLocks noGrp="1"/>
          </p:cNvSpPr>
          <p:nvPr>
            <p:ph type="sldNum" sz="quarter" idx="5"/>
          </p:nvPr>
        </p:nvSpPr>
        <p:spPr/>
        <p:txBody>
          <a:bodyPr/>
          <a:lstStyle/>
          <a:p>
            <a:fld id="{4A86287D-8CEC-48D1-8A1D-CAE741402E03}" type="slidenum">
              <a:rPr lang="en-US" smtClean="0"/>
              <a:t>18</a:t>
            </a:fld>
            <a:endParaRPr lang="en-US"/>
          </a:p>
        </p:txBody>
      </p:sp>
    </p:spTree>
    <p:extLst>
      <p:ext uri="{BB962C8B-B14F-4D97-AF65-F5344CB8AC3E}">
        <p14:creationId xmlns:p14="http://schemas.microsoft.com/office/powerpoint/2010/main" val="1284348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all of our data is ready in the data folder and we’ve checked the input and our control file in the configs folder is all set up we’re ready to run. Pretty simple to run, navigate to the main folder, right click in the whitespace and open </a:t>
            </a:r>
            <a:r>
              <a:rPr lang="en-US" dirty="0" err="1"/>
              <a:t>powershell</a:t>
            </a:r>
            <a:r>
              <a:rPr lang="en-US" dirty="0"/>
              <a:t> window and then drag the RunPopulationSim.bat file into </a:t>
            </a:r>
            <a:r>
              <a:rPr lang="en-US" dirty="0" err="1"/>
              <a:t>powershell</a:t>
            </a:r>
            <a:r>
              <a:rPr lang="en-US" dirty="0"/>
              <a:t> and hit enter. The runs can take between 5-8 hours for the General Population (right now we’re sitting around 300 minutes or 5 hours) to under a minute for the GQ</a:t>
            </a:r>
          </a:p>
        </p:txBody>
      </p:sp>
      <p:sp>
        <p:nvSpPr>
          <p:cNvPr id="4" name="Slide Number Placeholder 3"/>
          <p:cNvSpPr>
            <a:spLocks noGrp="1"/>
          </p:cNvSpPr>
          <p:nvPr>
            <p:ph type="sldNum" sz="quarter" idx="5"/>
          </p:nvPr>
        </p:nvSpPr>
        <p:spPr/>
        <p:txBody>
          <a:bodyPr/>
          <a:lstStyle/>
          <a:p>
            <a:fld id="{4A86287D-8CEC-48D1-8A1D-CAE741402E03}" type="slidenum">
              <a:rPr lang="en-US" smtClean="0"/>
              <a:t>19</a:t>
            </a:fld>
            <a:endParaRPr lang="en-US"/>
          </a:p>
        </p:txBody>
      </p:sp>
    </p:spTree>
    <p:extLst>
      <p:ext uri="{BB962C8B-B14F-4D97-AF65-F5344CB8AC3E}">
        <p14:creationId xmlns:p14="http://schemas.microsoft.com/office/powerpoint/2010/main" val="118810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an overall roadmap of our training sessions.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session we focused on pulling the input census data, getting the input data cleaned and ready, and then building the controls and making sure the different geographies nested correctly within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session we’ll look at the folder setup for our example, the seed processor, actually running </a:t>
            </a:r>
            <a:r>
              <a:rPr lang="en-US" dirty="0" err="1"/>
              <a:t>PopulationSim</a:t>
            </a:r>
            <a:r>
              <a:rPr lang="en-US" dirty="0"/>
              <a:t>, looking at the outputs, validation for the outputs, and then a look at how we processed the Group Quarters Population differently than the General Population</a:t>
            </a:r>
          </a:p>
          <a:p>
            <a:r>
              <a:rPr lang="en-US" dirty="0"/>
              <a:t>And I’ll reiterate what I said last session: There are a lot of somewhat finnicky pieces to get in place before running but the overall process for </a:t>
            </a:r>
            <a:r>
              <a:rPr lang="en-US" dirty="0" err="1"/>
              <a:t>PopulationSim</a:t>
            </a:r>
            <a:r>
              <a:rPr lang="en-US" dirty="0"/>
              <a:t> can be broken down into 5 simple steps:</a:t>
            </a:r>
          </a:p>
          <a:p>
            <a:r>
              <a:rPr lang="en-US" dirty="0"/>
              <a:t>The first is the Software setup, getting the </a:t>
            </a:r>
            <a:r>
              <a:rPr lang="en-US" dirty="0" err="1"/>
              <a:t>PopulationSim</a:t>
            </a:r>
            <a:r>
              <a:rPr lang="en-US" dirty="0"/>
              <a:t> installed-&gt; the second is Pulling the necessary census data -&gt; the third is matching up the census data to the same geographies and totals -&gt; the fourth is running the software -&gt; and then the fifth and last step is interpreting the outputs. So of those 5, the first three have been covered and today we’ll go through the last two.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a:t>
            </a:fld>
            <a:endParaRPr lang="en-US"/>
          </a:p>
        </p:txBody>
      </p:sp>
    </p:spTree>
    <p:extLst>
      <p:ext uri="{BB962C8B-B14F-4D97-AF65-F5344CB8AC3E}">
        <p14:creationId xmlns:p14="http://schemas.microsoft.com/office/powerpoint/2010/main" val="177525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we’ve had a successful run we can navigate to the outputs folder and see our newly generated output files. The final summary csv’s are broken down by their geographies. The Base GP_PopualtionSim_stats.csv and G_uniformity.csv files are actually generated by the validation script and contain a lot of the same info as the validation plots, but in tables. </a:t>
            </a:r>
          </a:p>
          <a:p>
            <a:r>
              <a:rPr lang="en-US" dirty="0"/>
              <a:t>The GP_synthetic_households.csv and GP_synthetic_persons.csv have all of our output households and persons. </a:t>
            </a:r>
          </a:p>
        </p:txBody>
      </p:sp>
      <p:sp>
        <p:nvSpPr>
          <p:cNvPr id="4" name="Slide Number Placeholder 3"/>
          <p:cNvSpPr>
            <a:spLocks noGrp="1"/>
          </p:cNvSpPr>
          <p:nvPr>
            <p:ph type="sldNum" sz="quarter" idx="5"/>
          </p:nvPr>
        </p:nvSpPr>
        <p:spPr/>
        <p:txBody>
          <a:bodyPr/>
          <a:lstStyle/>
          <a:p>
            <a:fld id="{4A86287D-8CEC-48D1-8A1D-CAE741402E03}" type="slidenum">
              <a:rPr lang="en-US" smtClean="0"/>
              <a:t>20</a:t>
            </a:fld>
            <a:endParaRPr lang="en-US"/>
          </a:p>
        </p:txBody>
      </p:sp>
    </p:spTree>
    <p:extLst>
      <p:ext uri="{BB962C8B-B14F-4D97-AF65-F5344CB8AC3E}">
        <p14:creationId xmlns:p14="http://schemas.microsoft.com/office/powerpoint/2010/main" val="1516519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 has all of the expanded household ID’s broken down by geography</a:t>
            </a:r>
          </a:p>
        </p:txBody>
      </p:sp>
      <p:sp>
        <p:nvSpPr>
          <p:cNvPr id="4" name="Slide Number Placeholder 3"/>
          <p:cNvSpPr>
            <a:spLocks noGrp="1"/>
          </p:cNvSpPr>
          <p:nvPr>
            <p:ph type="sldNum" sz="quarter" idx="5"/>
          </p:nvPr>
        </p:nvSpPr>
        <p:spPr/>
        <p:txBody>
          <a:bodyPr/>
          <a:lstStyle/>
          <a:p>
            <a:fld id="{4A86287D-8CEC-48D1-8A1D-CAE741402E03}" type="slidenum">
              <a:rPr lang="en-US" smtClean="0"/>
              <a:t>21</a:t>
            </a:fld>
            <a:endParaRPr lang="en-US"/>
          </a:p>
        </p:txBody>
      </p:sp>
    </p:spTree>
    <p:extLst>
      <p:ext uri="{BB962C8B-B14F-4D97-AF65-F5344CB8AC3E}">
        <p14:creationId xmlns:p14="http://schemas.microsoft.com/office/powerpoint/2010/main" val="3750490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geographic summary csv’s for Block, Block Group, and Tract shows the number of each variable for that geographic unit </a:t>
            </a:r>
          </a:p>
        </p:txBody>
      </p:sp>
      <p:sp>
        <p:nvSpPr>
          <p:cNvPr id="4" name="Slide Number Placeholder 3"/>
          <p:cNvSpPr>
            <a:spLocks noGrp="1"/>
          </p:cNvSpPr>
          <p:nvPr>
            <p:ph type="sldNum" sz="quarter" idx="5"/>
          </p:nvPr>
        </p:nvSpPr>
        <p:spPr/>
        <p:txBody>
          <a:bodyPr/>
          <a:lstStyle/>
          <a:p>
            <a:fld id="{4A86287D-8CEC-48D1-8A1D-CAE741402E03}" type="slidenum">
              <a:rPr lang="en-US" smtClean="0"/>
              <a:t>22</a:t>
            </a:fld>
            <a:endParaRPr lang="en-US"/>
          </a:p>
        </p:txBody>
      </p:sp>
    </p:spTree>
    <p:extLst>
      <p:ext uri="{BB962C8B-B14F-4D97-AF65-F5344CB8AC3E}">
        <p14:creationId xmlns:p14="http://schemas.microsoft.com/office/powerpoint/2010/main" val="201085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persons and households with their individual characteristics </a:t>
            </a:r>
          </a:p>
        </p:txBody>
      </p:sp>
      <p:sp>
        <p:nvSpPr>
          <p:cNvPr id="4" name="Slide Number Placeholder 3"/>
          <p:cNvSpPr>
            <a:spLocks noGrp="1"/>
          </p:cNvSpPr>
          <p:nvPr>
            <p:ph type="sldNum" sz="quarter" idx="5"/>
          </p:nvPr>
        </p:nvSpPr>
        <p:spPr/>
        <p:txBody>
          <a:bodyPr/>
          <a:lstStyle/>
          <a:p>
            <a:fld id="{4A86287D-8CEC-48D1-8A1D-CAE741402E03}" type="slidenum">
              <a:rPr lang="en-US" smtClean="0"/>
              <a:t>23</a:t>
            </a:fld>
            <a:endParaRPr lang="en-US"/>
          </a:p>
        </p:txBody>
      </p:sp>
    </p:spTree>
    <p:extLst>
      <p:ext uri="{BB962C8B-B14F-4D97-AF65-F5344CB8AC3E}">
        <p14:creationId xmlns:p14="http://schemas.microsoft.com/office/powerpoint/2010/main" val="1951732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outputs we can move onto the validation script (this is what requires the </a:t>
            </a:r>
            <a:r>
              <a:rPr lang="en-US" dirty="0" err="1"/>
              <a:t>columnmap</a:t>
            </a:r>
            <a:r>
              <a:rPr lang="en-US" dirty="0"/>
              <a:t> to align with the control file). This script reads in the seed files and the output files to see how closely the output population hit the ideal center for each control. </a:t>
            </a:r>
          </a:p>
        </p:txBody>
      </p:sp>
      <p:sp>
        <p:nvSpPr>
          <p:cNvPr id="4" name="Slide Number Placeholder 3"/>
          <p:cNvSpPr>
            <a:spLocks noGrp="1"/>
          </p:cNvSpPr>
          <p:nvPr>
            <p:ph type="sldNum" sz="quarter" idx="5"/>
          </p:nvPr>
        </p:nvSpPr>
        <p:spPr/>
        <p:txBody>
          <a:bodyPr/>
          <a:lstStyle/>
          <a:p>
            <a:fld id="{4A86287D-8CEC-48D1-8A1D-CAE741402E03}" type="slidenum">
              <a:rPr lang="en-US" smtClean="0"/>
              <a:t>24</a:t>
            </a:fld>
            <a:endParaRPr lang="en-US"/>
          </a:p>
        </p:txBody>
      </p:sp>
    </p:spTree>
    <p:extLst>
      <p:ext uri="{BB962C8B-B14F-4D97-AF65-F5344CB8AC3E}">
        <p14:creationId xmlns:p14="http://schemas.microsoft.com/office/powerpoint/2010/main" val="4001272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output of the validation in tables, the plots are visually more digestible</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25</a:t>
            </a:fld>
            <a:endParaRPr lang="en-US"/>
          </a:p>
        </p:txBody>
      </p:sp>
    </p:spTree>
    <p:extLst>
      <p:ext uri="{BB962C8B-B14F-4D97-AF65-F5344CB8AC3E}">
        <p14:creationId xmlns:p14="http://schemas.microsoft.com/office/powerpoint/2010/main" val="334521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plots. You can see how far away each control’s mean square error is and the range for each control. If we look here we can see the Households control is dead on (that was what we had the highest importance for by far in the controls because it was what we wanted to be most accurate in the output). So this plot shows the overall picture for every control in the run</a:t>
            </a:r>
          </a:p>
        </p:txBody>
      </p:sp>
      <p:sp>
        <p:nvSpPr>
          <p:cNvPr id="4" name="Slide Number Placeholder 3"/>
          <p:cNvSpPr>
            <a:spLocks noGrp="1"/>
          </p:cNvSpPr>
          <p:nvPr>
            <p:ph type="sldNum" sz="quarter" idx="5"/>
          </p:nvPr>
        </p:nvSpPr>
        <p:spPr/>
        <p:txBody>
          <a:bodyPr/>
          <a:lstStyle/>
          <a:p>
            <a:fld id="{4A86287D-8CEC-48D1-8A1D-CAE741402E03}" type="slidenum">
              <a:rPr lang="en-US" smtClean="0"/>
              <a:t>26</a:t>
            </a:fld>
            <a:endParaRPr lang="en-US"/>
          </a:p>
        </p:txBody>
      </p:sp>
    </p:spTree>
    <p:extLst>
      <p:ext uri="{BB962C8B-B14F-4D97-AF65-F5344CB8AC3E}">
        <p14:creationId xmlns:p14="http://schemas.microsoft.com/office/powerpoint/2010/main" val="2640495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individual control also has its own frequency plot as shown here for AGE1</a:t>
            </a:r>
          </a:p>
        </p:txBody>
      </p:sp>
      <p:sp>
        <p:nvSpPr>
          <p:cNvPr id="4" name="Slide Number Placeholder 3"/>
          <p:cNvSpPr>
            <a:spLocks noGrp="1"/>
          </p:cNvSpPr>
          <p:nvPr>
            <p:ph type="sldNum" sz="quarter" idx="5"/>
          </p:nvPr>
        </p:nvSpPr>
        <p:spPr/>
        <p:txBody>
          <a:bodyPr/>
          <a:lstStyle/>
          <a:p>
            <a:fld id="{4A86287D-8CEC-48D1-8A1D-CAE741402E03}" type="slidenum">
              <a:rPr lang="en-US" smtClean="0"/>
              <a:t>27</a:t>
            </a:fld>
            <a:endParaRPr lang="en-US"/>
          </a:p>
        </p:txBody>
      </p:sp>
    </p:spTree>
    <p:extLst>
      <p:ext uri="{BB962C8B-B14F-4D97-AF65-F5344CB8AC3E}">
        <p14:creationId xmlns:p14="http://schemas.microsoft.com/office/powerpoint/2010/main" val="1867671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28</a:t>
            </a:fld>
            <a:endParaRPr lang="en-US"/>
          </a:p>
        </p:txBody>
      </p:sp>
    </p:spTree>
    <p:extLst>
      <p:ext uri="{BB962C8B-B14F-4D97-AF65-F5344CB8AC3E}">
        <p14:creationId xmlns:p14="http://schemas.microsoft.com/office/powerpoint/2010/main" val="410563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29</a:t>
            </a:fld>
            <a:endParaRPr lang="en-US"/>
          </a:p>
        </p:txBody>
      </p:sp>
    </p:spTree>
    <p:extLst>
      <p:ext uri="{BB962C8B-B14F-4D97-AF65-F5344CB8AC3E}">
        <p14:creationId xmlns:p14="http://schemas.microsoft.com/office/powerpoint/2010/main" val="198113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main folders (configs, data, output, plots), three helper scripts, an R shortcut, a readme with install and running instructions, and then our python and batch files to run.</a:t>
            </a:r>
          </a:p>
          <a:p>
            <a:r>
              <a:rPr lang="en-US" dirty="0"/>
              <a:t>We’ll go through the folder and look at what is contained, the configs folder has the settings files and controls. The data folder has our input data from last session. The outputs folder is where the output data from a successful run is stored. The plots folder will have validation plots from a run.</a:t>
            </a:r>
          </a:p>
        </p:txBody>
      </p:sp>
      <p:sp>
        <p:nvSpPr>
          <p:cNvPr id="4" name="Slide Number Placeholder 3"/>
          <p:cNvSpPr>
            <a:spLocks noGrp="1"/>
          </p:cNvSpPr>
          <p:nvPr>
            <p:ph type="sldNum" sz="quarter" idx="5"/>
          </p:nvPr>
        </p:nvSpPr>
        <p:spPr/>
        <p:txBody>
          <a:bodyPr/>
          <a:lstStyle/>
          <a:p>
            <a:fld id="{4A86287D-8CEC-48D1-8A1D-CAE741402E03}" type="slidenum">
              <a:rPr lang="en-US" smtClean="0"/>
              <a:t>3</a:t>
            </a:fld>
            <a:endParaRPr lang="en-US"/>
          </a:p>
        </p:txBody>
      </p:sp>
    </p:spTree>
    <p:extLst>
      <p:ext uri="{BB962C8B-B14F-4D97-AF65-F5344CB8AC3E}">
        <p14:creationId xmlns:p14="http://schemas.microsoft.com/office/powerpoint/2010/main" val="124110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30</a:t>
            </a:fld>
            <a:endParaRPr lang="en-US"/>
          </a:p>
        </p:txBody>
      </p:sp>
    </p:spTree>
    <p:extLst>
      <p:ext uri="{BB962C8B-B14F-4D97-AF65-F5344CB8AC3E}">
        <p14:creationId xmlns:p14="http://schemas.microsoft.com/office/powerpoint/2010/main" val="8689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31</a:t>
            </a:fld>
            <a:endParaRPr lang="en-US"/>
          </a:p>
        </p:txBody>
      </p:sp>
    </p:spTree>
    <p:extLst>
      <p:ext uri="{BB962C8B-B14F-4D97-AF65-F5344CB8AC3E}">
        <p14:creationId xmlns:p14="http://schemas.microsoft.com/office/powerpoint/2010/main" val="2235707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32</a:t>
            </a:fld>
            <a:endParaRPr lang="en-US"/>
          </a:p>
        </p:txBody>
      </p:sp>
    </p:spTree>
    <p:extLst>
      <p:ext uri="{BB962C8B-B14F-4D97-AF65-F5344CB8AC3E}">
        <p14:creationId xmlns:p14="http://schemas.microsoft.com/office/powerpoint/2010/main" val="2235707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33</a:t>
            </a:fld>
            <a:endParaRPr lang="en-US"/>
          </a:p>
        </p:txBody>
      </p:sp>
    </p:spTree>
    <p:extLst>
      <p:ext uri="{BB962C8B-B14F-4D97-AF65-F5344CB8AC3E}">
        <p14:creationId xmlns:p14="http://schemas.microsoft.com/office/powerpoint/2010/main" val="307053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34</a:t>
            </a:fld>
            <a:endParaRPr lang="en-US"/>
          </a:p>
        </p:txBody>
      </p:sp>
    </p:spTree>
    <p:extLst>
      <p:ext uri="{BB962C8B-B14F-4D97-AF65-F5344CB8AC3E}">
        <p14:creationId xmlns:p14="http://schemas.microsoft.com/office/powerpoint/2010/main" val="1298142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35</a:t>
            </a:fld>
            <a:endParaRPr lang="en-US"/>
          </a:p>
        </p:txBody>
      </p:sp>
    </p:spTree>
    <p:extLst>
      <p:ext uri="{BB962C8B-B14F-4D97-AF65-F5344CB8AC3E}">
        <p14:creationId xmlns:p14="http://schemas.microsoft.com/office/powerpoint/2010/main" val="1633298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here about the PUMS Data, it is easily accessed from this link here. The 2022 ACS 5-Year PUMS data has not been released yet (seeing sometime around January 25, 2024 for release) but I will update the data and process once it is. The new PUMS might follow the 2020 PUMAs and require revision to the </a:t>
            </a:r>
            <a:r>
              <a:rPr lang="en-US" dirty="0" err="1"/>
              <a:t>geocrosswalk</a:t>
            </a:r>
            <a:r>
              <a:rPr lang="en-US" dirty="0"/>
              <a:t> file. There were 31 PUMAs in the 2010 and 34 in the 2020</a:t>
            </a:r>
          </a:p>
        </p:txBody>
      </p:sp>
      <p:sp>
        <p:nvSpPr>
          <p:cNvPr id="4" name="Slide Number Placeholder 3"/>
          <p:cNvSpPr>
            <a:spLocks noGrp="1"/>
          </p:cNvSpPr>
          <p:nvPr>
            <p:ph type="sldNum" sz="quarter" idx="5"/>
          </p:nvPr>
        </p:nvSpPr>
        <p:spPr/>
        <p:txBody>
          <a:bodyPr/>
          <a:lstStyle/>
          <a:p>
            <a:fld id="{4A86287D-8CEC-48D1-8A1D-CAE741402E03}" type="slidenum">
              <a:rPr lang="en-US" smtClean="0"/>
              <a:t>4</a:t>
            </a:fld>
            <a:endParaRPr lang="en-US"/>
          </a:p>
        </p:txBody>
      </p:sp>
    </p:spTree>
    <p:extLst>
      <p:ext uri="{BB962C8B-B14F-4D97-AF65-F5344CB8AC3E}">
        <p14:creationId xmlns:p14="http://schemas.microsoft.com/office/powerpoint/2010/main" val="158470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will guide us through the General Population Seed Processor Script in the main folder, and the configs folder and files in it. I’ll hand it off to you Alex, just let me know when you want me to flip slides. </a:t>
            </a:r>
          </a:p>
        </p:txBody>
      </p:sp>
      <p:sp>
        <p:nvSpPr>
          <p:cNvPr id="4" name="Slide Number Placeholder 3"/>
          <p:cNvSpPr>
            <a:spLocks noGrp="1"/>
          </p:cNvSpPr>
          <p:nvPr>
            <p:ph type="sldNum" sz="quarter" idx="5"/>
          </p:nvPr>
        </p:nvSpPr>
        <p:spPr/>
        <p:txBody>
          <a:bodyPr/>
          <a:lstStyle/>
          <a:p>
            <a:fld id="{4A86287D-8CEC-48D1-8A1D-CAE741402E03}" type="slidenum">
              <a:rPr lang="en-US" smtClean="0"/>
              <a:t>5</a:t>
            </a:fld>
            <a:endParaRPr lang="en-US"/>
          </a:p>
        </p:txBody>
      </p:sp>
    </p:spTree>
    <p:extLst>
      <p:ext uri="{BB962C8B-B14F-4D97-AF65-F5344CB8AC3E}">
        <p14:creationId xmlns:p14="http://schemas.microsoft.com/office/powerpoint/2010/main" val="158470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Alex’s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6</a:t>
            </a:fld>
            <a:endParaRPr lang="en-US"/>
          </a:p>
        </p:txBody>
      </p:sp>
    </p:spTree>
    <p:extLst>
      <p:ext uri="{BB962C8B-B14F-4D97-AF65-F5344CB8AC3E}">
        <p14:creationId xmlns:p14="http://schemas.microsoft.com/office/powerpoint/2010/main" val="371096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Alex’s: Has control file we’ve already seen that specifies the fields to control the seed tables (pop, </a:t>
            </a:r>
            <a:r>
              <a:rPr lang="en-US" dirty="0" err="1"/>
              <a:t>hh</a:t>
            </a:r>
            <a:r>
              <a:rPr lang="en-US" dirty="0"/>
              <a:t>) on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7</a:t>
            </a:fld>
            <a:endParaRPr lang="en-US"/>
          </a:p>
        </p:txBody>
      </p:sp>
    </p:spTree>
    <p:extLst>
      <p:ext uri="{BB962C8B-B14F-4D97-AF65-F5344CB8AC3E}">
        <p14:creationId xmlns:p14="http://schemas.microsoft.com/office/powerpoint/2010/main" val="256660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Alex’s </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8</a:t>
            </a:fld>
            <a:endParaRPr lang="en-US"/>
          </a:p>
        </p:txBody>
      </p:sp>
    </p:spTree>
    <p:extLst>
      <p:ext uri="{BB962C8B-B14F-4D97-AF65-F5344CB8AC3E}">
        <p14:creationId xmlns:p14="http://schemas.microsoft.com/office/powerpoint/2010/main" val="406886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Alex’s:</a:t>
            </a:r>
          </a:p>
          <a:p>
            <a:r>
              <a:rPr lang="en-US" dirty="0"/>
              <a:t>The controls are built around the variables we pulled out from the census data and tell </a:t>
            </a:r>
            <a:r>
              <a:rPr lang="en-US" dirty="0" err="1"/>
              <a:t>PopulationSim</a:t>
            </a:r>
            <a:r>
              <a:rPr lang="en-US" dirty="0"/>
              <a:t> what to try and ensure is correctly represented in the output synthetic population. </a:t>
            </a:r>
          </a:p>
          <a:p>
            <a:r>
              <a:rPr lang="en-US" dirty="0"/>
              <a:t>There’s an importance field that allows for different levels of emphasis on different control fields. </a:t>
            </a:r>
          </a:p>
          <a:p>
            <a:r>
              <a:rPr lang="en-US" dirty="0"/>
              <a:t>Here households has by far the highest importance because we want that to be the most accurately represented</a:t>
            </a:r>
          </a:p>
          <a:p>
            <a:endParaRPr lang="en-US" dirty="0"/>
          </a:p>
        </p:txBody>
      </p:sp>
      <p:sp>
        <p:nvSpPr>
          <p:cNvPr id="4" name="Slide Number Placeholder 3"/>
          <p:cNvSpPr>
            <a:spLocks noGrp="1"/>
          </p:cNvSpPr>
          <p:nvPr>
            <p:ph type="sldNum" sz="quarter" idx="5"/>
          </p:nvPr>
        </p:nvSpPr>
        <p:spPr/>
        <p:txBody>
          <a:bodyPr/>
          <a:lstStyle/>
          <a:p>
            <a:fld id="{4A86287D-8CEC-48D1-8A1D-CAE741402E03}" type="slidenum">
              <a:rPr lang="en-US" smtClean="0"/>
              <a:t>9</a:t>
            </a:fld>
            <a:endParaRPr lang="en-US"/>
          </a:p>
        </p:txBody>
      </p:sp>
    </p:spTree>
    <p:extLst>
      <p:ext uri="{BB962C8B-B14F-4D97-AF65-F5344CB8AC3E}">
        <p14:creationId xmlns:p14="http://schemas.microsoft.com/office/powerpoint/2010/main" val="1149372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8"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0" Type="http://schemas.openxmlformats.org/officeDocument/2006/relationships/image" Target="../media/image36.png"/><Relationship Id="rId41" Type="http://schemas.openxmlformats.org/officeDocument/2006/relationships/image" Target="../media/image5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amp; Blue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181010"/>
          </a:xfrm>
        </p:spPr>
        <p:txBody>
          <a:bodyPr anchor="b">
            <a:normAutofit/>
          </a:bodyPr>
          <a:lstStyle>
            <a:lvl1pPr algn="ctr">
              <a:defRPr sz="4000"/>
            </a:lvl1pPr>
          </a:lstStyle>
          <a:p>
            <a:r>
              <a:rPr lang="en-US" dirty="0"/>
              <a:t>CLICK TO EDIT MASTER TITLE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7B4172B2-D9CF-462E-87A7-CF6315382B94}" type="slidenum">
              <a:rPr lang="en-US" smtClean="0"/>
              <a:t>‹#›</a:t>
            </a:fld>
            <a:endParaRPr lang="en-US"/>
          </a:p>
        </p:txBody>
      </p:sp>
      <p:cxnSp>
        <p:nvCxnSpPr>
          <p:cNvPr id="7" name="Straight Connector 6"/>
          <p:cNvCxnSpPr/>
          <p:nvPr userDrawn="1"/>
        </p:nvCxnSpPr>
        <p:spPr>
          <a:xfrm>
            <a:off x="838200" y="3429044"/>
            <a:ext cx="105156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2989" y="6063116"/>
            <a:ext cx="2062835" cy="627008"/>
          </a:xfrm>
          <a:prstGeom prst="rect">
            <a:avLst/>
          </a:prstGeom>
        </p:spPr>
      </p:pic>
    </p:spTree>
    <p:extLst>
      <p:ext uri="{BB962C8B-B14F-4D97-AF65-F5344CB8AC3E}">
        <p14:creationId xmlns:p14="http://schemas.microsoft.com/office/powerpoint/2010/main" val="1110035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Rt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72259"/>
            <a:ext cx="6295768" cy="1325563"/>
          </a:xfrm>
        </p:spPr>
        <p:txBody>
          <a:bodyPr>
            <a:normAutofit/>
          </a:bodyPr>
          <a:lstStyle>
            <a:lvl1pPr>
              <a:defRPr sz="3200"/>
            </a:lvl1pPr>
          </a:lstStyle>
          <a:p>
            <a:r>
              <a:rPr lang="en-US" dirty="0"/>
              <a:t>CLICK TO EDIT TITLE</a:t>
            </a:r>
          </a:p>
        </p:txBody>
      </p:sp>
      <p:cxnSp>
        <p:nvCxnSpPr>
          <p:cNvPr id="8" name="Straight Connector 7"/>
          <p:cNvCxnSpPr/>
          <p:nvPr userDrawn="1"/>
        </p:nvCxnSpPr>
        <p:spPr>
          <a:xfrm>
            <a:off x="0" y="6167536"/>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9"/>
          <p:cNvSpPr>
            <a:spLocks noGrp="1"/>
          </p:cNvSpPr>
          <p:nvPr>
            <p:ph type="pic" sz="quarter" idx="10" hasCustomPrompt="1"/>
          </p:nvPr>
        </p:nvSpPr>
        <p:spPr>
          <a:xfrm>
            <a:off x="7586662"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
        <p:nvSpPr>
          <p:cNvPr id="12" name="Content Placeholder 3"/>
          <p:cNvSpPr>
            <a:spLocks noGrp="1"/>
          </p:cNvSpPr>
          <p:nvPr>
            <p:ph sz="half" idx="2"/>
          </p:nvPr>
        </p:nvSpPr>
        <p:spPr>
          <a:xfrm>
            <a:off x="838200" y="2373354"/>
            <a:ext cx="6295768" cy="3540212"/>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94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Rt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838200"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hart Placeholder 9"/>
          <p:cNvSpPr>
            <a:spLocks noGrp="1"/>
          </p:cNvSpPr>
          <p:nvPr>
            <p:ph type="chart" sz="quarter" idx="10" hasCustomPrompt="1"/>
          </p:nvPr>
        </p:nvSpPr>
        <p:spPr>
          <a:xfrm>
            <a:off x="7586663" y="0"/>
            <a:ext cx="4605337" cy="6857999"/>
          </a:xfrm>
        </p:spPr>
        <p:txBody>
          <a:bodyPr/>
          <a:lstStyle>
            <a:lvl1pPr marL="0" indent="0">
              <a:buNone/>
              <a:defRPr/>
            </a:lvl1pPr>
          </a:lstStyle>
          <a:p>
            <a:r>
              <a:rPr lang="en-US" dirty="0"/>
              <a:t> </a:t>
            </a:r>
          </a:p>
        </p:txBody>
      </p:sp>
    </p:spTree>
    <p:extLst>
      <p:ext uri="{BB962C8B-B14F-4D97-AF65-F5344CB8AC3E}">
        <p14:creationId xmlns:p14="http://schemas.microsoft.com/office/powerpoint/2010/main" val="760177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icture">
    <p:bg>
      <p:bgPr>
        <a:blipFill>
          <a:blip r:embed="rId2" cstate="email">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3" name="SmartArt Placeholder 12"/>
          <p:cNvSpPr>
            <a:spLocks noGrp="1"/>
          </p:cNvSpPr>
          <p:nvPr>
            <p:ph type="dgm" sz="quarter" idx="10" hasCustomPrompt="1"/>
          </p:nvPr>
        </p:nvSpPr>
        <p:spPr>
          <a:xfrm>
            <a:off x="0" y="1368425"/>
            <a:ext cx="4318000" cy="1741488"/>
          </a:xfrm>
          <a:solidFill>
            <a:schemeClr val="tx1"/>
          </a:solidFill>
        </p:spPr>
        <p:txBody>
          <a:bodyPr/>
          <a:lstStyle>
            <a:lvl1pPr marL="0" indent="0">
              <a:buNone/>
              <a:defRPr/>
            </a:lvl1pPr>
          </a:lstStyle>
          <a:p>
            <a:r>
              <a:rPr lang="en-US" dirty="0"/>
              <a:t> </a:t>
            </a:r>
          </a:p>
        </p:txBody>
      </p:sp>
      <p:sp>
        <p:nvSpPr>
          <p:cNvPr id="15" name="Text Placeholder 14"/>
          <p:cNvSpPr>
            <a:spLocks noGrp="1"/>
          </p:cNvSpPr>
          <p:nvPr>
            <p:ph type="body" sz="quarter" idx="11" hasCustomPrompt="1"/>
          </p:nvPr>
        </p:nvSpPr>
        <p:spPr>
          <a:xfrm>
            <a:off x="927749" y="1568450"/>
            <a:ext cx="3187151" cy="1341438"/>
          </a:xfr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sz="2000" baseline="0">
                <a:solidFill>
                  <a:schemeClr val="bg1"/>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 fancy place for text that only needs a little bit of space on top of an image. Can</a:t>
            </a:r>
            <a:r>
              <a:rPr lang="en-US" sz="2000" baseline="0" dirty="0">
                <a:solidFill>
                  <a:schemeClr val="bg1"/>
                </a:solidFill>
              </a:rPr>
              <a:t> be resized if necessary. </a:t>
            </a:r>
            <a:endParaRPr lang="en-US" sz="2000" dirty="0">
              <a:solidFill>
                <a:schemeClr val="bg1"/>
              </a:solidFill>
            </a:endParaRPr>
          </a:p>
        </p:txBody>
      </p:sp>
    </p:spTree>
    <p:extLst>
      <p:ext uri="{BB962C8B-B14F-4D97-AF65-F5344CB8AC3E}">
        <p14:creationId xmlns:p14="http://schemas.microsoft.com/office/powerpoint/2010/main" val="2175218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9" name="Rectangle 8"/>
          <p:cNvSpPr/>
          <p:nvPr userDrawn="1"/>
        </p:nvSpPr>
        <p:spPr>
          <a:xfrm>
            <a:off x="0" y="0"/>
            <a:ext cx="12192000" cy="14140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59396"/>
            <a:ext cx="10515600" cy="624688"/>
          </a:xfrm>
        </p:spPr>
        <p:txBody>
          <a:bodyPr anchor="b">
            <a:normAutofit/>
          </a:bodyPr>
          <a:lstStyle>
            <a:lvl1pPr algn="l">
              <a:defRPr sz="3200">
                <a:solidFill>
                  <a:schemeClr val="bg1"/>
                </a:solidFill>
              </a:defRPr>
            </a:lvl1pPr>
          </a:lstStyle>
          <a:p>
            <a:r>
              <a:rPr lang="en-US" dirty="0"/>
              <a:t>CLICK TO EDIT TITLE</a:t>
            </a:r>
          </a:p>
        </p:txBody>
      </p:sp>
      <p:sp>
        <p:nvSpPr>
          <p:cNvPr id="20" name="Picture Placeholder 19"/>
          <p:cNvSpPr>
            <a:spLocks noGrp="1"/>
          </p:cNvSpPr>
          <p:nvPr>
            <p:ph type="pic" sz="quarter" idx="13" hasCustomPrompt="1"/>
          </p:nvPr>
        </p:nvSpPr>
        <p:spPr>
          <a:xfrm>
            <a:off x="838200" y="2170113"/>
            <a:ext cx="2480035" cy="1830038"/>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1" name="Picture Placeholder 19"/>
          <p:cNvSpPr>
            <a:spLocks noGrp="1"/>
          </p:cNvSpPr>
          <p:nvPr>
            <p:ph type="pic" sz="quarter" idx="14" hasCustomPrompt="1"/>
          </p:nvPr>
        </p:nvSpPr>
        <p:spPr>
          <a:xfrm>
            <a:off x="3513940" y="2170113"/>
            <a:ext cx="2480035" cy="1830038"/>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2" name="Picture Placeholder 19"/>
          <p:cNvSpPr>
            <a:spLocks noGrp="1"/>
          </p:cNvSpPr>
          <p:nvPr>
            <p:ph type="pic" sz="quarter" idx="15" hasCustomPrompt="1"/>
          </p:nvPr>
        </p:nvSpPr>
        <p:spPr>
          <a:xfrm>
            <a:off x="6192462" y="2170113"/>
            <a:ext cx="2480035" cy="1830038"/>
          </a:xfrm>
          <a:blipFill>
            <a:blip r:embed="rId4"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3" name="Picture Placeholder 19"/>
          <p:cNvSpPr>
            <a:spLocks noGrp="1"/>
          </p:cNvSpPr>
          <p:nvPr>
            <p:ph type="pic" sz="quarter" idx="16" hasCustomPrompt="1"/>
          </p:nvPr>
        </p:nvSpPr>
        <p:spPr>
          <a:xfrm>
            <a:off x="8870984" y="2170113"/>
            <a:ext cx="2480035" cy="1830038"/>
          </a:xfrm>
          <a:blipFill>
            <a:blip r:embed="rId5"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7" name="Text Placeholder 26"/>
          <p:cNvSpPr>
            <a:spLocks noGrp="1"/>
          </p:cNvSpPr>
          <p:nvPr>
            <p:ph type="body" sz="quarter" idx="17" hasCustomPrompt="1"/>
          </p:nvPr>
        </p:nvSpPr>
        <p:spPr>
          <a:xfrm>
            <a:off x="835418"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8" name="Text Placeholder 26"/>
          <p:cNvSpPr>
            <a:spLocks noGrp="1"/>
          </p:cNvSpPr>
          <p:nvPr>
            <p:ph type="body" sz="quarter" idx="18" hasCustomPrompt="1"/>
          </p:nvPr>
        </p:nvSpPr>
        <p:spPr>
          <a:xfrm>
            <a:off x="3514060"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9" name="Text Placeholder 26"/>
          <p:cNvSpPr>
            <a:spLocks noGrp="1"/>
          </p:cNvSpPr>
          <p:nvPr>
            <p:ph type="body" sz="quarter" idx="19" hasCustomPrompt="1"/>
          </p:nvPr>
        </p:nvSpPr>
        <p:spPr>
          <a:xfrm>
            <a:off x="6192702"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30" name="Text Placeholder 26"/>
          <p:cNvSpPr>
            <a:spLocks noGrp="1"/>
          </p:cNvSpPr>
          <p:nvPr>
            <p:ph type="body" sz="quarter" idx="20" hasCustomPrompt="1"/>
          </p:nvPr>
        </p:nvSpPr>
        <p:spPr>
          <a:xfrm>
            <a:off x="8871343" y="4585781"/>
            <a:ext cx="2482457"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32" name="Text Placeholder 31"/>
          <p:cNvSpPr>
            <a:spLocks noGrp="1"/>
          </p:cNvSpPr>
          <p:nvPr>
            <p:ph type="body" sz="quarter" idx="21" hasCustomPrompt="1"/>
          </p:nvPr>
        </p:nvSpPr>
        <p:spPr>
          <a:xfrm>
            <a:off x="835418"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3" name="Text Placeholder 31"/>
          <p:cNvSpPr>
            <a:spLocks noGrp="1"/>
          </p:cNvSpPr>
          <p:nvPr>
            <p:ph type="body" sz="quarter" idx="22" hasCustomPrompt="1"/>
          </p:nvPr>
        </p:nvSpPr>
        <p:spPr>
          <a:xfrm>
            <a:off x="3513940"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4" name="Text Placeholder 31"/>
          <p:cNvSpPr>
            <a:spLocks noGrp="1"/>
          </p:cNvSpPr>
          <p:nvPr>
            <p:ph type="body" sz="quarter" idx="23" hasCustomPrompt="1"/>
          </p:nvPr>
        </p:nvSpPr>
        <p:spPr>
          <a:xfrm>
            <a:off x="6192462"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
        <p:nvSpPr>
          <p:cNvPr id="35" name="Text Placeholder 31"/>
          <p:cNvSpPr>
            <a:spLocks noGrp="1"/>
          </p:cNvSpPr>
          <p:nvPr>
            <p:ph type="body" sz="quarter" idx="24" hasCustomPrompt="1"/>
          </p:nvPr>
        </p:nvSpPr>
        <p:spPr>
          <a:xfrm>
            <a:off x="8870984" y="4000151"/>
            <a:ext cx="2480035" cy="400110"/>
          </a:xfrm>
          <a:solidFill>
            <a:schemeClr val="tx2"/>
          </a:solidFill>
        </p:spPr>
        <p:txBody>
          <a:bodyPr>
            <a:normAutofit/>
          </a:bodyPr>
          <a:lstStyle>
            <a:lvl1pPr marL="0" indent="0">
              <a:buFontTx/>
              <a:buNone/>
              <a:defRPr sz="2000">
                <a:solidFill>
                  <a:schemeClr val="bg1"/>
                </a:solidFill>
              </a:defRPr>
            </a:lvl1pPr>
            <a:lvl3pPr marL="914400" indent="0">
              <a:buFontTx/>
              <a:buNone/>
              <a:defRPr>
                <a:solidFill>
                  <a:schemeClr val="bg1"/>
                </a:solidFill>
              </a:defRPr>
            </a:lvl3pPr>
          </a:lstStyle>
          <a:p>
            <a:pPr lvl="0"/>
            <a:r>
              <a:rPr lang="en-US" dirty="0"/>
              <a:t>TITLE</a:t>
            </a:r>
          </a:p>
        </p:txBody>
      </p:sp>
    </p:spTree>
    <p:extLst>
      <p:ext uri="{BB962C8B-B14F-4D97-AF65-F5344CB8AC3E}">
        <p14:creationId xmlns:p14="http://schemas.microsoft.com/office/powerpoint/2010/main" val="2014841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459396"/>
            <a:ext cx="10515600" cy="624688"/>
          </a:xfrm>
        </p:spPr>
        <p:txBody>
          <a:bodyPr anchor="b">
            <a:normAutofit/>
          </a:bodyPr>
          <a:lstStyle>
            <a:lvl1pPr algn="l">
              <a:defRPr sz="3200">
                <a:solidFill>
                  <a:schemeClr val="bg1"/>
                </a:solidFill>
              </a:defRPr>
            </a:lvl1pPr>
          </a:lstStyle>
          <a:p>
            <a:r>
              <a:rPr lang="en-US" dirty="0"/>
              <a:t>CLICK TO EDIT TITLE</a:t>
            </a:r>
          </a:p>
        </p:txBody>
      </p:sp>
      <p:sp>
        <p:nvSpPr>
          <p:cNvPr id="15" name="Picture Placeholder 19"/>
          <p:cNvSpPr>
            <a:spLocks noGrp="1"/>
          </p:cNvSpPr>
          <p:nvPr>
            <p:ph type="pic" sz="quarter" idx="13" hasCustomPrompt="1"/>
          </p:nvPr>
        </p:nvSpPr>
        <p:spPr>
          <a:xfrm>
            <a:off x="838200" y="2161599"/>
            <a:ext cx="3270576" cy="1853942"/>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8" name="Text Placeholder 26"/>
          <p:cNvSpPr>
            <a:spLocks noGrp="1"/>
          </p:cNvSpPr>
          <p:nvPr>
            <p:ph type="body" sz="quarter" idx="17" hasCustomPrompt="1"/>
          </p:nvPr>
        </p:nvSpPr>
        <p:spPr>
          <a:xfrm>
            <a:off x="838200"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2" name="Picture Placeholder 19"/>
          <p:cNvSpPr>
            <a:spLocks noGrp="1"/>
          </p:cNvSpPr>
          <p:nvPr>
            <p:ph type="pic" sz="quarter" idx="18" hasCustomPrompt="1"/>
          </p:nvPr>
        </p:nvSpPr>
        <p:spPr>
          <a:xfrm>
            <a:off x="4471002" y="2161599"/>
            <a:ext cx="3270576" cy="1853942"/>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3" name="Picture Placeholder 19"/>
          <p:cNvSpPr>
            <a:spLocks noGrp="1"/>
          </p:cNvSpPr>
          <p:nvPr>
            <p:ph type="pic" sz="quarter" idx="19" hasCustomPrompt="1"/>
          </p:nvPr>
        </p:nvSpPr>
        <p:spPr>
          <a:xfrm>
            <a:off x="8103803" y="2161599"/>
            <a:ext cx="3270576" cy="1853942"/>
          </a:xfrm>
          <a:blipFill>
            <a:blip r:embed="rId4"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24" name="Text Placeholder 26"/>
          <p:cNvSpPr>
            <a:spLocks noGrp="1"/>
          </p:cNvSpPr>
          <p:nvPr>
            <p:ph type="body" sz="quarter" idx="20" hasCustomPrompt="1"/>
          </p:nvPr>
        </p:nvSpPr>
        <p:spPr>
          <a:xfrm>
            <a:off x="4473877"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25" name="Text Placeholder 26"/>
          <p:cNvSpPr>
            <a:spLocks noGrp="1"/>
          </p:cNvSpPr>
          <p:nvPr>
            <p:ph type="body" sz="quarter" idx="21" hasCustomPrompt="1"/>
          </p:nvPr>
        </p:nvSpPr>
        <p:spPr>
          <a:xfrm>
            <a:off x="8109554" y="4284124"/>
            <a:ext cx="3270576"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Tree>
    <p:extLst>
      <p:ext uri="{BB962C8B-B14F-4D97-AF65-F5344CB8AC3E}">
        <p14:creationId xmlns:p14="http://schemas.microsoft.com/office/powerpoint/2010/main" val="45375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9"/>
          <p:cNvSpPr>
            <a:spLocks noGrp="1"/>
          </p:cNvSpPr>
          <p:nvPr>
            <p:ph type="pic" sz="quarter" idx="13" hasCustomPrompt="1"/>
          </p:nvPr>
        </p:nvSpPr>
        <p:spPr>
          <a:xfrm>
            <a:off x="838200" y="1444367"/>
            <a:ext cx="4717279" cy="2674012"/>
          </a:xfrm>
          <a:blipFill>
            <a:blip r:embed="rId2"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1" name="Text Placeholder 26"/>
          <p:cNvSpPr>
            <a:spLocks noGrp="1"/>
          </p:cNvSpPr>
          <p:nvPr>
            <p:ph type="body" sz="quarter" idx="17" hasCustomPrompt="1"/>
          </p:nvPr>
        </p:nvSpPr>
        <p:spPr>
          <a:xfrm>
            <a:off x="838199" y="4284124"/>
            <a:ext cx="4717279"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
        <p:nvSpPr>
          <p:cNvPr id="12" name="Picture Placeholder 19"/>
          <p:cNvSpPr>
            <a:spLocks noGrp="1"/>
          </p:cNvSpPr>
          <p:nvPr>
            <p:ph type="pic" sz="quarter" idx="18" hasCustomPrompt="1"/>
          </p:nvPr>
        </p:nvSpPr>
        <p:spPr>
          <a:xfrm>
            <a:off x="6636521" y="1444367"/>
            <a:ext cx="4717279" cy="2674012"/>
          </a:xfrm>
          <a:blipFill>
            <a:blip r:embed="rId3" cstate="email">
              <a:extLst>
                <a:ext uri="{28A0092B-C50C-407E-A947-70E740481C1C}">
                  <a14:useLocalDpi xmlns:a14="http://schemas.microsoft.com/office/drawing/2010/main" val="0"/>
                </a:ext>
              </a:extLst>
            </a:blip>
            <a:srcRect/>
            <a:stretch>
              <a:fillRect/>
            </a:stretch>
          </a:blipFill>
        </p:spPr>
        <p:txBody>
          <a:bodyPr/>
          <a:lstStyle>
            <a:lvl1pPr marL="0" indent="0">
              <a:buFontTx/>
              <a:buNone/>
              <a:defRPr/>
            </a:lvl1pPr>
          </a:lstStyle>
          <a:p>
            <a:r>
              <a:rPr lang="en-US" dirty="0"/>
              <a:t> </a:t>
            </a:r>
          </a:p>
        </p:txBody>
      </p:sp>
      <p:sp>
        <p:nvSpPr>
          <p:cNvPr id="13" name="Text Placeholder 26"/>
          <p:cNvSpPr>
            <a:spLocks noGrp="1"/>
          </p:cNvSpPr>
          <p:nvPr>
            <p:ph type="body" sz="quarter" idx="19" hasCustomPrompt="1"/>
          </p:nvPr>
        </p:nvSpPr>
        <p:spPr>
          <a:xfrm>
            <a:off x="6636521" y="4284124"/>
            <a:ext cx="4717279" cy="720818"/>
          </a:xfrm>
        </p:spPr>
        <p:txBody>
          <a:bodyPr/>
          <a:lstStyle>
            <a:lvl1pPr marL="0" indent="0">
              <a:buNone/>
              <a:defRPr sz="2400"/>
            </a:lvl1pPr>
            <a:lvl2pPr marL="457200" indent="0">
              <a:buNone/>
              <a:defRPr sz="2400"/>
            </a:lvl2pPr>
            <a:lvl3pPr marL="914400" indent="0">
              <a:buNone/>
              <a:defRPr/>
            </a:lvl3pPr>
            <a:lvl4pPr marL="1371600" indent="0">
              <a:buNone/>
              <a:defRPr/>
            </a:lvl4pPr>
            <a:lvl5pPr marL="1828800" indent="0">
              <a:buNone/>
              <a:defRPr/>
            </a:lvl5pPr>
          </a:lstStyle>
          <a:p>
            <a:pPr lvl="0"/>
            <a:r>
              <a:rPr lang="en-US" sz="2000" baseline="0" dirty="0"/>
              <a:t>A little bit about this titled section.</a:t>
            </a:r>
            <a:endParaRPr lang="en-US" dirty="0"/>
          </a:p>
        </p:txBody>
      </p:sp>
    </p:spTree>
    <p:extLst>
      <p:ext uri="{BB962C8B-B14F-4D97-AF65-F5344CB8AC3E}">
        <p14:creationId xmlns:p14="http://schemas.microsoft.com/office/powerpoint/2010/main" val="181102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laceholder">
    <p:spTree>
      <p:nvGrpSpPr>
        <p:cNvPr id="1" name=""/>
        <p:cNvGrpSpPr/>
        <p:nvPr/>
      </p:nvGrpSpPr>
      <p:grpSpPr>
        <a:xfrm>
          <a:off x="0" y="0"/>
          <a:ext cx="0" cy="0"/>
          <a:chOff x="0" y="0"/>
          <a:chExt cx="0" cy="0"/>
        </a:xfrm>
      </p:grpSpPr>
      <p:sp>
        <p:nvSpPr>
          <p:cNvPr id="9" name="Rectangle 8"/>
          <p:cNvSpPr/>
          <p:nvPr userDrawn="1"/>
        </p:nvSpPr>
        <p:spPr>
          <a:xfrm>
            <a:off x="0" y="-28281"/>
            <a:ext cx="12192000" cy="3135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edia Placeholder 9"/>
          <p:cNvSpPr>
            <a:spLocks noGrp="1"/>
          </p:cNvSpPr>
          <p:nvPr>
            <p:ph type="media" sz="quarter" idx="10" hasCustomPrompt="1"/>
          </p:nvPr>
        </p:nvSpPr>
        <p:spPr>
          <a:xfrm>
            <a:off x="314325" y="266700"/>
            <a:ext cx="11560175" cy="4959350"/>
          </a:xfrm>
        </p:spPr>
        <p:txBody>
          <a:bodyPr/>
          <a:lstStyle>
            <a:lvl1pPr marL="0" indent="0">
              <a:buNone/>
              <a:defRPr/>
            </a:lvl1pPr>
          </a:lstStyle>
          <a:p>
            <a:r>
              <a:rPr lang="en-US" dirty="0"/>
              <a:t> </a:t>
            </a:r>
          </a:p>
        </p:txBody>
      </p:sp>
      <p:sp>
        <p:nvSpPr>
          <p:cNvPr id="12" name="Text Placeholder 11"/>
          <p:cNvSpPr>
            <a:spLocks noGrp="1"/>
          </p:cNvSpPr>
          <p:nvPr>
            <p:ph type="body" sz="quarter" idx="11" hasCustomPrompt="1"/>
          </p:nvPr>
        </p:nvSpPr>
        <p:spPr>
          <a:xfrm>
            <a:off x="314325" y="5584245"/>
            <a:ext cx="11560175" cy="982663"/>
          </a:xfrm>
        </p:spPr>
        <p:txBody>
          <a:bodyPr>
            <a:normAutofit/>
          </a:bodyPr>
          <a:lstStyle>
            <a:lvl1pPr marL="0" indent="0">
              <a:buFontTx/>
              <a:buNone/>
              <a:defRPr sz="2000" b="0" baseline="0">
                <a:solidFill>
                  <a:schemeClr val="tx1"/>
                </a:solidFill>
              </a:defRPr>
            </a:lvl1pPr>
            <a:lvl3pPr marL="914400" indent="0">
              <a:buNone/>
              <a:defRPr/>
            </a:lvl3pPr>
          </a:lstStyle>
          <a:p>
            <a:r>
              <a:rPr lang="en-US" dirty="0"/>
              <a:t>Placing a Video: Click the icon above to “insert video.”</a:t>
            </a:r>
          </a:p>
          <a:p>
            <a:r>
              <a:rPr lang="en-US" dirty="0"/>
              <a:t>Browse, add your YouTube link, or embed your video.</a:t>
            </a:r>
          </a:p>
        </p:txBody>
      </p:sp>
    </p:spTree>
    <p:extLst>
      <p:ext uri="{BB962C8B-B14F-4D97-AF65-F5344CB8AC3E}">
        <p14:creationId xmlns:p14="http://schemas.microsoft.com/office/powerpoint/2010/main" val="810745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Connect Pag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1048327"/>
            <a:ext cx="10515600" cy="1027430"/>
          </a:xfrm>
        </p:spPr>
        <p:txBody>
          <a:bodyPr>
            <a:normAutofit/>
          </a:bodyPr>
          <a:lstStyle>
            <a:lvl1pPr algn="ctr">
              <a:defRPr sz="4000">
                <a:solidFill>
                  <a:schemeClr val="bg1"/>
                </a:solidFill>
              </a:defRPr>
            </a:lvl1pPr>
          </a:lstStyle>
          <a:p>
            <a:r>
              <a:rPr lang="en-US" dirty="0"/>
              <a:t>CONNECT WITH US</a:t>
            </a:r>
          </a:p>
        </p:txBody>
      </p:sp>
      <p:sp>
        <p:nvSpPr>
          <p:cNvPr id="6" name="Text Placeholder 5"/>
          <p:cNvSpPr>
            <a:spLocks noGrp="1"/>
          </p:cNvSpPr>
          <p:nvPr>
            <p:ph type="body" sz="quarter" idx="11" hasCustomPrompt="1"/>
          </p:nvPr>
        </p:nvSpPr>
        <p:spPr>
          <a:xfrm>
            <a:off x="838200" y="3415717"/>
            <a:ext cx="1731464" cy="436118"/>
          </a:xfrm>
        </p:spPr>
        <p:txBody>
          <a:bodyPr>
            <a:normAutofit/>
          </a:bodyPr>
          <a:lstStyle>
            <a:lvl1pPr marL="0" indent="0" algn="ctr">
              <a:buNone/>
              <a:defRPr sz="2000">
                <a:solidFill>
                  <a:schemeClr val="bg1"/>
                </a:solidFill>
              </a:defRPr>
            </a:lvl1pPr>
          </a:lstStyle>
          <a:p>
            <a:pPr lvl="0"/>
            <a:r>
              <a:rPr lang="en-US" dirty="0"/>
              <a:t>/</a:t>
            </a:r>
            <a:r>
              <a:rPr lang="en-US" dirty="0" err="1"/>
              <a:t>OregonDOT</a:t>
            </a:r>
            <a:endParaRPr lang="en-US" dirty="0"/>
          </a:p>
        </p:txBody>
      </p:sp>
      <p:sp>
        <p:nvSpPr>
          <p:cNvPr id="4" name="Picture Placeholder 3"/>
          <p:cNvSpPr>
            <a:spLocks noGrp="1"/>
          </p:cNvSpPr>
          <p:nvPr>
            <p:ph type="pic" sz="quarter" idx="12" hasCustomPrompt="1"/>
          </p:nvPr>
        </p:nvSpPr>
        <p:spPr>
          <a:xfrm>
            <a:off x="1338172" y="2583685"/>
            <a:ext cx="731520" cy="731520"/>
          </a:xfrm>
          <a:blipFill>
            <a:blip r:embed="rId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 name="Text Placeholder 5"/>
          <p:cNvSpPr>
            <a:spLocks noGrp="1"/>
          </p:cNvSpPr>
          <p:nvPr>
            <p:ph type="body" sz="quarter" idx="13" hasCustomPrompt="1"/>
          </p:nvPr>
        </p:nvSpPr>
        <p:spPr>
          <a:xfrm>
            <a:off x="2994605" y="3415717"/>
            <a:ext cx="1731464"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a:t>
            </a:r>
            <a:r>
              <a:rPr lang="en-US" sz="2000" dirty="0" err="1">
                <a:solidFill>
                  <a:schemeClr val="bg1"/>
                </a:solidFill>
              </a:rPr>
              <a:t>OregonDOT</a:t>
            </a:r>
            <a:endParaRPr lang="en-US" sz="2000" dirty="0">
              <a:solidFill>
                <a:schemeClr val="bg1"/>
              </a:solidFill>
            </a:endParaRPr>
          </a:p>
        </p:txBody>
      </p:sp>
      <p:sp>
        <p:nvSpPr>
          <p:cNvPr id="11" name="Picture Placeholder 3"/>
          <p:cNvSpPr>
            <a:spLocks noGrp="1"/>
          </p:cNvSpPr>
          <p:nvPr>
            <p:ph type="pic" sz="quarter" idx="14" hasCustomPrompt="1"/>
          </p:nvPr>
        </p:nvSpPr>
        <p:spPr>
          <a:xfrm>
            <a:off x="3494577" y="2583685"/>
            <a:ext cx="731520" cy="731520"/>
          </a:xfrm>
          <a:blipFill>
            <a:blip r:embed="rId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2" name="Text Placeholder 5"/>
          <p:cNvSpPr>
            <a:spLocks noGrp="1"/>
          </p:cNvSpPr>
          <p:nvPr>
            <p:ph type="body" sz="quarter" idx="15" hasCustomPrompt="1"/>
          </p:nvPr>
        </p:nvSpPr>
        <p:spPr>
          <a:xfrm>
            <a:off x="5151010" y="3415717"/>
            <a:ext cx="1731464"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a:t>
            </a:r>
            <a:r>
              <a:rPr lang="en-US" sz="2000" dirty="0" err="1">
                <a:solidFill>
                  <a:schemeClr val="bg1"/>
                </a:solidFill>
              </a:rPr>
              <a:t>Oregon_DOT</a:t>
            </a:r>
            <a:endParaRPr lang="en-US" sz="2000" dirty="0">
              <a:solidFill>
                <a:schemeClr val="bg1"/>
              </a:solidFill>
            </a:endParaRPr>
          </a:p>
        </p:txBody>
      </p:sp>
      <p:sp>
        <p:nvSpPr>
          <p:cNvPr id="13" name="Picture Placeholder 3"/>
          <p:cNvSpPr>
            <a:spLocks noGrp="1"/>
          </p:cNvSpPr>
          <p:nvPr>
            <p:ph type="pic" sz="quarter" idx="16" hasCustomPrompt="1"/>
          </p:nvPr>
        </p:nvSpPr>
        <p:spPr>
          <a:xfrm>
            <a:off x="5650982" y="2583685"/>
            <a:ext cx="731520" cy="731520"/>
          </a:xfrm>
          <a:blipFill>
            <a:blip r:embed="rId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4" name="Text Placeholder 5"/>
          <p:cNvSpPr>
            <a:spLocks noGrp="1"/>
          </p:cNvSpPr>
          <p:nvPr>
            <p:ph type="body" sz="quarter" idx="17" hasCustomPrompt="1"/>
          </p:nvPr>
        </p:nvSpPr>
        <p:spPr>
          <a:xfrm>
            <a:off x="7095083" y="3415717"/>
            <a:ext cx="2156125" cy="436118"/>
          </a:xfrm>
        </p:spPr>
        <p:txBody>
          <a:bodyPr>
            <a:normAutofit/>
          </a:bodyPr>
          <a:lstStyle>
            <a:lvl1pPr marL="0" indent="0" algn="ctr">
              <a:buNone/>
              <a:defRPr sz="2000">
                <a:solidFill>
                  <a:schemeClr val="bg1"/>
                </a:solidFill>
              </a:defRPr>
            </a:lvl1pPr>
          </a:lstStyle>
          <a:p>
            <a:pPr algn="ctr"/>
            <a:r>
              <a:rPr lang="en-US" sz="2000" dirty="0">
                <a:solidFill>
                  <a:schemeClr val="bg1"/>
                </a:solidFill>
              </a:rPr>
              <a:t>/company/</a:t>
            </a:r>
            <a:r>
              <a:rPr lang="en-US" sz="2000" dirty="0" err="1">
                <a:solidFill>
                  <a:schemeClr val="bg1"/>
                </a:solidFill>
              </a:rPr>
              <a:t>oregon</a:t>
            </a:r>
            <a:r>
              <a:rPr lang="en-US" sz="2000" dirty="0">
                <a:solidFill>
                  <a:schemeClr val="bg1"/>
                </a:solidFill>
              </a:rPr>
              <a:t>-department-of-transportation/</a:t>
            </a:r>
          </a:p>
        </p:txBody>
      </p:sp>
      <p:sp>
        <p:nvSpPr>
          <p:cNvPr id="15" name="Picture Placeholder 3"/>
          <p:cNvSpPr>
            <a:spLocks noGrp="1"/>
          </p:cNvSpPr>
          <p:nvPr>
            <p:ph type="pic" sz="quarter" idx="18" hasCustomPrompt="1"/>
          </p:nvPr>
        </p:nvSpPr>
        <p:spPr>
          <a:xfrm>
            <a:off x="7807386" y="2583685"/>
            <a:ext cx="731520" cy="731520"/>
          </a:xfrm>
          <a:blipFill>
            <a:blip r:embed="rId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6" name="Text Placeholder 5"/>
          <p:cNvSpPr>
            <a:spLocks noGrp="1"/>
          </p:cNvSpPr>
          <p:nvPr>
            <p:ph type="body" sz="quarter" idx="19" hasCustomPrompt="1"/>
          </p:nvPr>
        </p:nvSpPr>
        <p:spPr>
          <a:xfrm>
            <a:off x="9463818" y="3415717"/>
            <a:ext cx="1731464" cy="436118"/>
          </a:xfrm>
        </p:spPr>
        <p:txBody>
          <a:bodyPr>
            <a:normAutofit/>
          </a:bodyPr>
          <a:lstStyle>
            <a:lvl1pPr marL="0" marR="0" indent="0" algn="ctr" defTabSz="914400" rtl="0" eaLnBrk="1" fontAlgn="auto" latinLnBrk="0" hangingPunct="1">
              <a:lnSpc>
                <a:spcPct val="90000"/>
              </a:lnSpc>
              <a:spcBef>
                <a:spcPts val="1000"/>
              </a:spcBef>
              <a:spcAft>
                <a:spcPts val="0"/>
              </a:spcAft>
              <a:buClr>
                <a:schemeClr val="tx2"/>
              </a:buClr>
              <a:buSzTx/>
              <a:buFont typeface="Arial" panose="020B0604020202020204" pitchFamily="34" charset="0"/>
              <a:buNone/>
              <a:tabLst/>
              <a:defRPr sz="2000">
                <a:solidFill>
                  <a:schemeClr val="bg1"/>
                </a:solidFill>
              </a:defRPr>
            </a:lvl1pPr>
          </a:lstStyle>
          <a:p>
            <a:pPr marL="0" marR="0" lvl="0" indent="0" algn="ctr" defTabSz="914400" rtl="0" eaLnBrk="1" fontAlgn="auto" latinLnBrk="0" hangingPunct="1">
              <a:lnSpc>
                <a:spcPct val="90000"/>
              </a:lnSpc>
              <a:spcBef>
                <a:spcPts val="1000"/>
              </a:spcBef>
              <a:spcAft>
                <a:spcPts val="0"/>
              </a:spcAft>
              <a:buClr>
                <a:schemeClr val="tx2"/>
              </a:buClr>
              <a:buSzTx/>
              <a:buFont typeface="Arial" panose="020B0604020202020204" pitchFamily="34" charset="0"/>
              <a:buNone/>
              <a:tabLst/>
              <a:defRPr/>
            </a:pPr>
            <a:r>
              <a:rPr lang="en-US" sz="2000" dirty="0">
                <a:solidFill>
                  <a:schemeClr val="bg1"/>
                </a:solidFill>
              </a:rPr>
              <a:t>/</a:t>
            </a:r>
            <a:r>
              <a:rPr lang="en-US" sz="2000" dirty="0" err="1">
                <a:solidFill>
                  <a:schemeClr val="bg1"/>
                </a:solidFill>
              </a:rPr>
              <a:t>OregonDOT</a:t>
            </a:r>
            <a:endParaRPr lang="en-US" sz="2000" dirty="0">
              <a:solidFill>
                <a:schemeClr val="bg1"/>
              </a:solidFill>
            </a:endParaRPr>
          </a:p>
        </p:txBody>
      </p:sp>
      <p:sp>
        <p:nvSpPr>
          <p:cNvPr id="17" name="Picture Placeholder 3"/>
          <p:cNvSpPr>
            <a:spLocks noGrp="1"/>
          </p:cNvSpPr>
          <p:nvPr>
            <p:ph type="pic" sz="quarter" idx="20" hasCustomPrompt="1"/>
          </p:nvPr>
        </p:nvSpPr>
        <p:spPr>
          <a:xfrm>
            <a:off x="9963790" y="2583685"/>
            <a:ext cx="731520" cy="731520"/>
          </a:xfrm>
          <a:blipFill>
            <a:blip r:embed="rId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656576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981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5" name="TextBox 4"/>
          <p:cNvSpPr txBox="1"/>
          <p:nvPr userDrawn="1"/>
        </p:nvSpPr>
        <p:spPr>
          <a:xfrm>
            <a:off x="356260" y="463138"/>
            <a:ext cx="3384467" cy="523220"/>
          </a:xfrm>
          <a:prstGeom prst="rect">
            <a:avLst/>
          </a:prstGeom>
          <a:noFill/>
        </p:spPr>
        <p:txBody>
          <a:bodyPr wrap="square" rtlCol="0">
            <a:spAutoFit/>
          </a:bodyPr>
          <a:lstStyle/>
          <a:p>
            <a:r>
              <a:rPr lang="en-US" sz="2800" dirty="0">
                <a:latin typeface="Franklin Gothic Demi Cond" panose="020B0706030402020204" pitchFamily="34" charset="0"/>
              </a:rPr>
              <a:t>REFERENCES/TOOLS</a:t>
            </a:r>
          </a:p>
        </p:txBody>
      </p:sp>
      <p:sp>
        <p:nvSpPr>
          <p:cNvPr id="54" name="TextBox 53"/>
          <p:cNvSpPr txBox="1"/>
          <p:nvPr userDrawn="1"/>
        </p:nvSpPr>
        <p:spPr>
          <a:xfrm>
            <a:off x="364946" y="1746304"/>
            <a:ext cx="1365700" cy="369332"/>
          </a:xfrm>
          <a:prstGeom prst="rect">
            <a:avLst/>
          </a:prstGeom>
          <a:noFill/>
        </p:spPr>
        <p:txBody>
          <a:bodyPr wrap="square" rtlCol="0">
            <a:spAutoFit/>
          </a:bodyPr>
          <a:lstStyle/>
          <a:p>
            <a:pPr algn="l"/>
            <a:r>
              <a:rPr lang="en-US" baseline="0" dirty="0"/>
              <a:t>Scooter</a:t>
            </a:r>
            <a:endParaRPr lang="en-US" dirty="0"/>
          </a:p>
        </p:txBody>
      </p:sp>
      <p:sp>
        <p:nvSpPr>
          <p:cNvPr id="55" name="TextBox 54"/>
          <p:cNvSpPr txBox="1"/>
          <p:nvPr userDrawn="1"/>
        </p:nvSpPr>
        <p:spPr>
          <a:xfrm>
            <a:off x="364946" y="2565194"/>
            <a:ext cx="1365700" cy="369332"/>
          </a:xfrm>
          <a:prstGeom prst="rect">
            <a:avLst/>
          </a:prstGeom>
          <a:noFill/>
        </p:spPr>
        <p:txBody>
          <a:bodyPr wrap="square" rtlCol="0">
            <a:spAutoFit/>
          </a:bodyPr>
          <a:lstStyle/>
          <a:p>
            <a:pPr algn="l"/>
            <a:r>
              <a:rPr lang="en-US" baseline="0" dirty="0"/>
              <a:t>ODOT Blue</a:t>
            </a:r>
            <a:endParaRPr lang="en-US" dirty="0"/>
          </a:p>
        </p:txBody>
      </p:sp>
      <p:sp>
        <p:nvSpPr>
          <p:cNvPr id="56" name="TextBox 55"/>
          <p:cNvSpPr txBox="1"/>
          <p:nvPr userDrawn="1"/>
        </p:nvSpPr>
        <p:spPr>
          <a:xfrm>
            <a:off x="364945" y="3384084"/>
            <a:ext cx="1492467" cy="369332"/>
          </a:xfrm>
          <a:prstGeom prst="rect">
            <a:avLst/>
          </a:prstGeom>
          <a:noFill/>
        </p:spPr>
        <p:txBody>
          <a:bodyPr wrap="square" rtlCol="0">
            <a:spAutoFit/>
          </a:bodyPr>
          <a:lstStyle/>
          <a:p>
            <a:pPr algn="l"/>
            <a:r>
              <a:rPr lang="en-US" baseline="0" dirty="0"/>
              <a:t>ODOT Orange</a:t>
            </a:r>
            <a:endParaRPr lang="en-US" dirty="0"/>
          </a:p>
        </p:txBody>
      </p:sp>
      <p:sp>
        <p:nvSpPr>
          <p:cNvPr id="57" name="TextBox 56"/>
          <p:cNvSpPr txBox="1"/>
          <p:nvPr userDrawn="1"/>
        </p:nvSpPr>
        <p:spPr>
          <a:xfrm>
            <a:off x="364946" y="4202974"/>
            <a:ext cx="1365700" cy="369332"/>
          </a:xfrm>
          <a:prstGeom prst="rect">
            <a:avLst/>
          </a:prstGeom>
          <a:noFill/>
        </p:spPr>
        <p:txBody>
          <a:bodyPr wrap="square" rtlCol="0">
            <a:spAutoFit/>
          </a:bodyPr>
          <a:lstStyle/>
          <a:p>
            <a:pPr algn="l"/>
            <a:r>
              <a:rPr lang="en-US" baseline="0" dirty="0"/>
              <a:t>Black</a:t>
            </a:r>
            <a:endParaRPr lang="en-US" dirty="0"/>
          </a:p>
        </p:txBody>
      </p:sp>
      <p:sp>
        <p:nvSpPr>
          <p:cNvPr id="58" name="TextBox 57"/>
          <p:cNvSpPr txBox="1"/>
          <p:nvPr userDrawn="1"/>
        </p:nvSpPr>
        <p:spPr>
          <a:xfrm>
            <a:off x="364946" y="4882158"/>
            <a:ext cx="1492466" cy="646331"/>
          </a:xfrm>
          <a:prstGeom prst="rect">
            <a:avLst/>
          </a:prstGeom>
          <a:noFill/>
        </p:spPr>
        <p:txBody>
          <a:bodyPr wrap="square" rtlCol="0">
            <a:spAutoFit/>
          </a:bodyPr>
          <a:lstStyle/>
          <a:p>
            <a:pPr algn="l"/>
            <a:r>
              <a:rPr lang="en-US" baseline="0" dirty="0"/>
              <a:t>White w/ODOT Blue</a:t>
            </a:r>
            <a:endParaRPr lang="en-US" dirty="0"/>
          </a:p>
        </p:txBody>
      </p:sp>
      <p:sp>
        <p:nvSpPr>
          <p:cNvPr id="59" name="TextBox 58"/>
          <p:cNvSpPr txBox="1"/>
          <p:nvPr userDrawn="1"/>
        </p:nvSpPr>
        <p:spPr>
          <a:xfrm>
            <a:off x="1750116" y="1212976"/>
            <a:ext cx="919367" cy="276999"/>
          </a:xfrm>
          <a:prstGeom prst="rect">
            <a:avLst/>
          </a:prstGeom>
          <a:noFill/>
        </p:spPr>
        <p:txBody>
          <a:bodyPr wrap="square" rtlCol="0">
            <a:spAutoFit/>
          </a:bodyPr>
          <a:lstStyle/>
          <a:p>
            <a:pPr algn="ctr"/>
            <a:r>
              <a:rPr lang="en-US" sz="1200" baseline="0" dirty="0"/>
              <a:t>Facebook</a:t>
            </a:r>
            <a:endParaRPr lang="en-US" sz="1200" dirty="0"/>
          </a:p>
        </p:txBody>
      </p:sp>
      <p:sp>
        <p:nvSpPr>
          <p:cNvPr id="60" name="TextBox 59"/>
          <p:cNvSpPr txBox="1"/>
          <p:nvPr userDrawn="1"/>
        </p:nvSpPr>
        <p:spPr>
          <a:xfrm>
            <a:off x="2680620" y="1212976"/>
            <a:ext cx="919367" cy="276999"/>
          </a:xfrm>
          <a:prstGeom prst="rect">
            <a:avLst/>
          </a:prstGeom>
          <a:noFill/>
        </p:spPr>
        <p:txBody>
          <a:bodyPr wrap="square" rtlCol="0">
            <a:spAutoFit/>
          </a:bodyPr>
          <a:lstStyle/>
          <a:p>
            <a:pPr algn="ctr"/>
            <a:r>
              <a:rPr lang="en-US" sz="1200" baseline="0" dirty="0"/>
              <a:t>Twitter</a:t>
            </a:r>
            <a:endParaRPr lang="en-US" sz="1200" dirty="0"/>
          </a:p>
        </p:txBody>
      </p:sp>
      <p:sp>
        <p:nvSpPr>
          <p:cNvPr id="61" name="TextBox 60"/>
          <p:cNvSpPr txBox="1"/>
          <p:nvPr userDrawn="1"/>
        </p:nvSpPr>
        <p:spPr>
          <a:xfrm>
            <a:off x="3611124" y="1212976"/>
            <a:ext cx="919367" cy="276999"/>
          </a:xfrm>
          <a:prstGeom prst="rect">
            <a:avLst/>
          </a:prstGeom>
          <a:noFill/>
        </p:spPr>
        <p:txBody>
          <a:bodyPr wrap="square" rtlCol="0">
            <a:spAutoFit/>
          </a:bodyPr>
          <a:lstStyle/>
          <a:p>
            <a:pPr algn="ctr"/>
            <a:r>
              <a:rPr lang="en-US" sz="1200" baseline="0" dirty="0"/>
              <a:t>Instagram</a:t>
            </a:r>
            <a:endParaRPr lang="en-US" sz="1200" dirty="0"/>
          </a:p>
        </p:txBody>
      </p:sp>
      <p:sp>
        <p:nvSpPr>
          <p:cNvPr id="62" name="TextBox 61"/>
          <p:cNvSpPr txBox="1"/>
          <p:nvPr userDrawn="1"/>
        </p:nvSpPr>
        <p:spPr>
          <a:xfrm>
            <a:off x="4541628" y="1212976"/>
            <a:ext cx="919367" cy="276999"/>
          </a:xfrm>
          <a:prstGeom prst="rect">
            <a:avLst/>
          </a:prstGeom>
          <a:noFill/>
        </p:spPr>
        <p:txBody>
          <a:bodyPr wrap="square" rtlCol="0">
            <a:spAutoFit/>
          </a:bodyPr>
          <a:lstStyle/>
          <a:p>
            <a:pPr algn="ctr"/>
            <a:r>
              <a:rPr lang="en-US" sz="1200" baseline="0" dirty="0"/>
              <a:t>LinkedIn</a:t>
            </a:r>
            <a:endParaRPr lang="en-US" sz="1200" dirty="0"/>
          </a:p>
        </p:txBody>
      </p:sp>
      <p:sp>
        <p:nvSpPr>
          <p:cNvPr id="63" name="TextBox 62"/>
          <p:cNvSpPr txBox="1"/>
          <p:nvPr userDrawn="1"/>
        </p:nvSpPr>
        <p:spPr>
          <a:xfrm>
            <a:off x="5472132" y="1212976"/>
            <a:ext cx="919367" cy="276999"/>
          </a:xfrm>
          <a:prstGeom prst="rect">
            <a:avLst/>
          </a:prstGeom>
          <a:noFill/>
        </p:spPr>
        <p:txBody>
          <a:bodyPr wrap="square" rtlCol="0">
            <a:spAutoFit/>
          </a:bodyPr>
          <a:lstStyle/>
          <a:p>
            <a:pPr algn="ctr"/>
            <a:r>
              <a:rPr lang="en-US" sz="1200" baseline="0" dirty="0"/>
              <a:t>YouTube</a:t>
            </a:r>
            <a:endParaRPr lang="en-US" sz="1200" dirty="0"/>
          </a:p>
        </p:txBody>
      </p:sp>
      <p:sp>
        <p:nvSpPr>
          <p:cNvPr id="64" name="TextBox 63"/>
          <p:cNvSpPr txBox="1"/>
          <p:nvPr userDrawn="1"/>
        </p:nvSpPr>
        <p:spPr>
          <a:xfrm>
            <a:off x="6402636" y="1212976"/>
            <a:ext cx="919367" cy="276999"/>
          </a:xfrm>
          <a:prstGeom prst="rect">
            <a:avLst/>
          </a:prstGeom>
          <a:noFill/>
        </p:spPr>
        <p:txBody>
          <a:bodyPr wrap="square" rtlCol="0">
            <a:spAutoFit/>
          </a:bodyPr>
          <a:lstStyle/>
          <a:p>
            <a:pPr algn="ctr"/>
            <a:r>
              <a:rPr lang="en-US" sz="1200" baseline="0" dirty="0"/>
              <a:t>Website</a:t>
            </a:r>
            <a:endParaRPr lang="en-US" sz="1200" dirty="0"/>
          </a:p>
        </p:txBody>
      </p:sp>
      <p:sp>
        <p:nvSpPr>
          <p:cNvPr id="65" name="TextBox 64"/>
          <p:cNvSpPr txBox="1"/>
          <p:nvPr userDrawn="1"/>
        </p:nvSpPr>
        <p:spPr>
          <a:xfrm>
            <a:off x="7333140" y="1212976"/>
            <a:ext cx="919367" cy="276999"/>
          </a:xfrm>
          <a:prstGeom prst="rect">
            <a:avLst/>
          </a:prstGeom>
          <a:noFill/>
        </p:spPr>
        <p:txBody>
          <a:bodyPr wrap="square" rtlCol="0">
            <a:spAutoFit/>
          </a:bodyPr>
          <a:lstStyle/>
          <a:p>
            <a:pPr algn="ctr"/>
            <a:r>
              <a:rPr lang="en-US" sz="1200" baseline="0" dirty="0"/>
              <a:t>Email</a:t>
            </a:r>
            <a:endParaRPr lang="en-US" sz="1200" dirty="0"/>
          </a:p>
        </p:txBody>
      </p:sp>
      <p:sp>
        <p:nvSpPr>
          <p:cNvPr id="66" name="TextBox 65"/>
          <p:cNvSpPr txBox="1"/>
          <p:nvPr userDrawn="1"/>
        </p:nvSpPr>
        <p:spPr>
          <a:xfrm>
            <a:off x="8263644" y="1212976"/>
            <a:ext cx="919367" cy="276999"/>
          </a:xfrm>
          <a:prstGeom prst="rect">
            <a:avLst/>
          </a:prstGeom>
          <a:noFill/>
        </p:spPr>
        <p:txBody>
          <a:bodyPr wrap="square" rtlCol="0">
            <a:spAutoFit/>
          </a:bodyPr>
          <a:lstStyle/>
          <a:p>
            <a:pPr algn="ctr"/>
            <a:r>
              <a:rPr lang="en-US" sz="1200" baseline="0" dirty="0"/>
              <a:t>Address</a:t>
            </a:r>
            <a:endParaRPr lang="en-US" sz="1200" dirty="0"/>
          </a:p>
        </p:txBody>
      </p:sp>
      <p:sp>
        <p:nvSpPr>
          <p:cNvPr id="67" name="TextBox 66"/>
          <p:cNvSpPr txBox="1"/>
          <p:nvPr userDrawn="1"/>
        </p:nvSpPr>
        <p:spPr>
          <a:xfrm>
            <a:off x="9194145" y="1212976"/>
            <a:ext cx="919367" cy="276999"/>
          </a:xfrm>
          <a:prstGeom prst="rect">
            <a:avLst/>
          </a:prstGeom>
          <a:noFill/>
        </p:spPr>
        <p:txBody>
          <a:bodyPr wrap="square" rtlCol="0">
            <a:spAutoFit/>
          </a:bodyPr>
          <a:lstStyle/>
          <a:p>
            <a:pPr algn="ctr"/>
            <a:r>
              <a:rPr lang="en-US" sz="1200" baseline="0" dirty="0"/>
              <a:t>Phone</a:t>
            </a:r>
            <a:endParaRPr lang="en-US" sz="1200" dirty="0"/>
          </a:p>
        </p:txBody>
      </p:sp>
      <p:sp>
        <p:nvSpPr>
          <p:cNvPr id="70" name="Picture Placeholder 3"/>
          <p:cNvSpPr>
            <a:spLocks noGrp="1"/>
          </p:cNvSpPr>
          <p:nvPr>
            <p:ph type="pic" sz="quarter" idx="13" hasCustomPrompt="1"/>
          </p:nvPr>
        </p:nvSpPr>
        <p:spPr>
          <a:xfrm>
            <a:off x="1864425" y="1545726"/>
            <a:ext cx="731520" cy="73152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1" name="Picture Placeholder 3"/>
          <p:cNvSpPr>
            <a:spLocks noGrp="1"/>
          </p:cNvSpPr>
          <p:nvPr>
            <p:ph type="pic" sz="quarter" idx="14" hasCustomPrompt="1"/>
          </p:nvPr>
        </p:nvSpPr>
        <p:spPr>
          <a:xfrm>
            <a:off x="2792381" y="1545726"/>
            <a:ext cx="731520" cy="731520"/>
          </a:xfrm>
          <a:blipFill>
            <a:blip r:embed="rId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2" name="Picture Placeholder 3"/>
          <p:cNvSpPr>
            <a:spLocks noGrp="1"/>
          </p:cNvSpPr>
          <p:nvPr>
            <p:ph type="pic" sz="quarter" idx="16" hasCustomPrompt="1"/>
          </p:nvPr>
        </p:nvSpPr>
        <p:spPr>
          <a:xfrm>
            <a:off x="3720337" y="1545726"/>
            <a:ext cx="731520" cy="731520"/>
          </a:xfrm>
          <a:blipFill>
            <a:blip r:embed="rId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3" name="Picture Placeholder 3"/>
          <p:cNvSpPr>
            <a:spLocks noGrp="1"/>
          </p:cNvSpPr>
          <p:nvPr>
            <p:ph type="pic" sz="quarter" idx="18" hasCustomPrompt="1"/>
          </p:nvPr>
        </p:nvSpPr>
        <p:spPr>
          <a:xfrm>
            <a:off x="4648293" y="1545726"/>
            <a:ext cx="731520" cy="731520"/>
          </a:xfrm>
          <a:blipFill>
            <a:blip r:embed="rId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4" name="Picture Placeholder 3"/>
          <p:cNvSpPr>
            <a:spLocks noGrp="1"/>
          </p:cNvSpPr>
          <p:nvPr>
            <p:ph type="pic" sz="quarter" idx="20" hasCustomPrompt="1"/>
          </p:nvPr>
        </p:nvSpPr>
        <p:spPr>
          <a:xfrm>
            <a:off x="5576249" y="1545726"/>
            <a:ext cx="731520" cy="731520"/>
          </a:xfrm>
          <a:blipFill>
            <a:blip r:embed="rId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5" name="Picture Placeholder 3"/>
          <p:cNvSpPr>
            <a:spLocks noGrp="1"/>
          </p:cNvSpPr>
          <p:nvPr>
            <p:ph type="pic" sz="quarter" idx="21" hasCustomPrompt="1"/>
          </p:nvPr>
        </p:nvSpPr>
        <p:spPr>
          <a:xfrm>
            <a:off x="6504204" y="1545726"/>
            <a:ext cx="731520" cy="731520"/>
          </a:xfrm>
          <a:blipFill>
            <a:blip r:embed="rId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6" name="Picture Placeholder 3"/>
          <p:cNvSpPr>
            <a:spLocks noGrp="1"/>
          </p:cNvSpPr>
          <p:nvPr>
            <p:ph type="pic" sz="quarter" idx="22" hasCustomPrompt="1"/>
          </p:nvPr>
        </p:nvSpPr>
        <p:spPr>
          <a:xfrm>
            <a:off x="7432160" y="1545726"/>
            <a:ext cx="731520" cy="731520"/>
          </a:xfrm>
          <a:blipFill>
            <a:blip r:embed="rId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7" name="Picture Placeholder 3"/>
          <p:cNvSpPr>
            <a:spLocks noGrp="1"/>
          </p:cNvSpPr>
          <p:nvPr>
            <p:ph type="pic" sz="quarter" idx="23" hasCustomPrompt="1"/>
          </p:nvPr>
        </p:nvSpPr>
        <p:spPr>
          <a:xfrm>
            <a:off x="8360116" y="1545726"/>
            <a:ext cx="731520" cy="731520"/>
          </a:xfrm>
          <a:blipFill>
            <a:blip r:embed="rId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8" name="Picture Placeholder 3"/>
          <p:cNvSpPr>
            <a:spLocks noGrp="1"/>
          </p:cNvSpPr>
          <p:nvPr>
            <p:ph type="pic" sz="quarter" idx="24" hasCustomPrompt="1"/>
          </p:nvPr>
        </p:nvSpPr>
        <p:spPr>
          <a:xfrm>
            <a:off x="9288069" y="1545726"/>
            <a:ext cx="731520" cy="731520"/>
          </a:xfrm>
          <a:blipFill>
            <a:blip r:embed="rId1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79" name="Picture Placeholder 3"/>
          <p:cNvSpPr>
            <a:spLocks noGrp="1"/>
          </p:cNvSpPr>
          <p:nvPr>
            <p:ph type="pic" sz="quarter" idx="25" hasCustomPrompt="1"/>
          </p:nvPr>
        </p:nvSpPr>
        <p:spPr>
          <a:xfrm>
            <a:off x="1864425" y="2373587"/>
            <a:ext cx="731520" cy="731520"/>
          </a:xfrm>
          <a:blipFill>
            <a:blip r:embed="rId1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0" name="Picture Placeholder 3"/>
          <p:cNvSpPr>
            <a:spLocks noGrp="1"/>
          </p:cNvSpPr>
          <p:nvPr>
            <p:ph type="pic" sz="quarter" idx="26" hasCustomPrompt="1"/>
          </p:nvPr>
        </p:nvSpPr>
        <p:spPr>
          <a:xfrm>
            <a:off x="2792381" y="2373587"/>
            <a:ext cx="731520" cy="731520"/>
          </a:xfrm>
          <a:blipFill>
            <a:blip r:embed="rId1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1" name="Picture Placeholder 3"/>
          <p:cNvSpPr>
            <a:spLocks noGrp="1"/>
          </p:cNvSpPr>
          <p:nvPr>
            <p:ph type="pic" sz="quarter" idx="27" hasCustomPrompt="1"/>
          </p:nvPr>
        </p:nvSpPr>
        <p:spPr>
          <a:xfrm>
            <a:off x="3720337" y="2373587"/>
            <a:ext cx="731520" cy="731520"/>
          </a:xfrm>
          <a:blipFill>
            <a:blip r:embed="rId1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2" name="Picture Placeholder 3"/>
          <p:cNvSpPr>
            <a:spLocks noGrp="1"/>
          </p:cNvSpPr>
          <p:nvPr>
            <p:ph type="pic" sz="quarter" idx="28" hasCustomPrompt="1"/>
          </p:nvPr>
        </p:nvSpPr>
        <p:spPr>
          <a:xfrm>
            <a:off x="4648293" y="2373587"/>
            <a:ext cx="731520" cy="731520"/>
          </a:xfrm>
          <a:blipFill>
            <a:blip r:embed="rId1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3" name="Picture Placeholder 3"/>
          <p:cNvSpPr>
            <a:spLocks noGrp="1"/>
          </p:cNvSpPr>
          <p:nvPr>
            <p:ph type="pic" sz="quarter" idx="29" hasCustomPrompt="1"/>
          </p:nvPr>
        </p:nvSpPr>
        <p:spPr>
          <a:xfrm>
            <a:off x="5576249" y="2373587"/>
            <a:ext cx="731520" cy="731520"/>
          </a:xfrm>
          <a:blipFill>
            <a:blip r:embed="rId1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4" name="Picture Placeholder 3"/>
          <p:cNvSpPr>
            <a:spLocks noGrp="1"/>
          </p:cNvSpPr>
          <p:nvPr>
            <p:ph type="pic" sz="quarter" idx="30" hasCustomPrompt="1"/>
          </p:nvPr>
        </p:nvSpPr>
        <p:spPr>
          <a:xfrm>
            <a:off x="6504204" y="2373587"/>
            <a:ext cx="731520" cy="731520"/>
          </a:xfrm>
          <a:blipFill>
            <a:blip r:embed="rId1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5" name="Picture Placeholder 3"/>
          <p:cNvSpPr>
            <a:spLocks noGrp="1"/>
          </p:cNvSpPr>
          <p:nvPr>
            <p:ph type="pic" sz="quarter" idx="31" hasCustomPrompt="1"/>
          </p:nvPr>
        </p:nvSpPr>
        <p:spPr>
          <a:xfrm>
            <a:off x="7432160" y="2373587"/>
            <a:ext cx="731520" cy="731520"/>
          </a:xfrm>
          <a:blipFill>
            <a:blip r:embed="rId1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6" name="Picture Placeholder 3"/>
          <p:cNvSpPr>
            <a:spLocks noGrp="1"/>
          </p:cNvSpPr>
          <p:nvPr>
            <p:ph type="pic" sz="quarter" idx="32" hasCustomPrompt="1"/>
          </p:nvPr>
        </p:nvSpPr>
        <p:spPr>
          <a:xfrm>
            <a:off x="8360116" y="2373587"/>
            <a:ext cx="731520" cy="731520"/>
          </a:xfrm>
          <a:blipFill>
            <a:blip r:embed="rId1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7" name="Picture Placeholder 3"/>
          <p:cNvSpPr>
            <a:spLocks noGrp="1"/>
          </p:cNvSpPr>
          <p:nvPr>
            <p:ph type="pic" sz="quarter" idx="33" hasCustomPrompt="1"/>
          </p:nvPr>
        </p:nvSpPr>
        <p:spPr>
          <a:xfrm>
            <a:off x="9288069" y="2373587"/>
            <a:ext cx="731520" cy="731520"/>
          </a:xfrm>
          <a:blipFill>
            <a:blip r:embed="rId1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8" name="Picture Placeholder 3"/>
          <p:cNvSpPr>
            <a:spLocks noGrp="1"/>
          </p:cNvSpPr>
          <p:nvPr>
            <p:ph type="pic" sz="quarter" idx="34" hasCustomPrompt="1"/>
          </p:nvPr>
        </p:nvSpPr>
        <p:spPr>
          <a:xfrm>
            <a:off x="1857412" y="3194970"/>
            <a:ext cx="731520" cy="731520"/>
          </a:xfrm>
          <a:blipFill>
            <a:blip r:embed="rId2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89" name="Picture Placeholder 3"/>
          <p:cNvSpPr>
            <a:spLocks noGrp="1"/>
          </p:cNvSpPr>
          <p:nvPr>
            <p:ph type="pic" sz="quarter" idx="35" hasCustomPrompt="1"/>
          </p:nvPr>
        </p:nvSpPr>
        <p:spPr>
          <a:xfrm>
            <a:off x="2785368" y="3194970"/>
            <a:ext cx="731520" cy="731520"/>
          </a:xfrm>
          <a:blipFill>
            <a:blip r:embed="rId2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0" name="Picture Placeholder 3"/>
          <p:cNvSpPr>
            <a:spLocks noGrp="1"/>
          </p:cNvSpPr>
          <p:nvPr>
            <p:ph type="pic" sz="quarter" idx="36" hasCustomPrompt="1"/>
          </p:nvPr>
        </p:nvSpPr>
        <p:spPr>
          <a:xfrm>
            <a:off x="3713324" y="3194970"/>
            <a:ext cx="731520" cy="731520"/>
          </a:xfrm>
          <a:blipFill>
            <a:blip r:embed="rId2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1" name="Picture Placeholder 3"/>
          <p:cNvSpPr>
            <a:spLocks noGrp="1"/>
          </p:cNvSpPr>
          <p:nvPr>
            <p:ph type="pic" sz="quarter" idx="37" hasCustomPrompt="1"/>
          </p:nvPr>
        </p:nvSpPr>
        <p:spPr>
          <a:xfrm>
            <a:off x="4641280" y="3194970"/>
            <a:ext cx="731520" cy="731520"/>
          </a:xfrm>
          <a:blipFill>
            <a:blip r:embed="rId2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2" name="Picture Placeholder 3"/>
          <p:cNvSpPr>
            <a:spLocks noGrp="1"/>
          </p:cNvSpPr>
          <p:nvPr>
            <p:ph type="pic" sz="quarter" idx="38" hasCustomPrompt="1"/>
          </p:nvPr>
        </p:nvSpPr>
        <p:spPr>
          <a:xfrm>
            <a:off x="5569236" y="3194970"/>
            <a:ext cx="731520" cy="731520"/>
          </a:xfrm>
          <a:blipFill>
            <a:blip r:embed="rId2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3" name="Picture Placeholder 3"/>
          <p:cNvSpPr>
            <a:spLocks noGrp="1"/>
          </p:cNvSpPr>
          <p:nvPr>
            <p:ph type="pic" sz="quarter" idx="39" hasCustomPrompt="1"/>
          </p:nvPr>
        </p:nvSpPr>
        <p:spPr>
          <a:xfrm>
            <a:off x="6497191" y="3194970"/>
            <a:ext cx="731520" cy="731520"/>
          </a:xfrm>
          <a:blipFill>
            <a:blip r:embed="rId2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4" name="Picture Placeholder 3"/>
          <p:cNvSpPr>
            <a:spLocks noGrp="1"/>
          </p:cNvSpPr>
          <p:nvPr>
            <p:ph type="pic" sz="quarter" idx="40" hasCustomPrompt="1"/>
          </p:nvPr>
        </p:nvSpPr>
        <p:spPr>
          <a:xfrm>
            <a:off x="7425147" y="3194970"/>
            <a:ext cx="731520" cy="731520"/>
          </a:xfrm>
          <a:blipFill>
            <a:blip r:embed="rId2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5" name="Picture Placeholder 3"/>
          <p:cNvSpPr>
            <a:spLocks noGrp="1"/>
          </p:cNvSpPr>
          <p:nvPr>
            <p:ph type="pic" sz="quarter" idx="41" hasCustomPrompt="1"/>
          </p:nvPr>
        </p:nvSpPr>
        <p:spPr>
          <a:xfrm>
            <a:off x="8353103" y="3194970"/>
            <a:ext cx="731520" cy="731520"/>
          </a:xfrm>
          <a:blipFill>
            <a:blip r:embed="rId2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6" name="Picture Placeholder 3"/>
          <p:cNvSpPr>
            <a:spLocks noGrp="1"/>
          </p:cNvSpPr>
          <p:nvPr>
            <p:ph type="pic" sz="quarter" idx="42" hasCustomPrompt="1"/>
          </p:nvPr>
        </p:nvSpPr>
        <p:spPr>
          <a:xfrm>
            <a:off x="9281056" y="3194970"/>
            <a:ext cx="731520" cy="731520"/>
          </a:xfrm>
          <a:blipFill>
            <a:blip r:embed="rId2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7" name="Picture Placeholder 3"/>
          <p:cNvSpPr>
            <a:spLocks noGrp="1"/>
          </p:cNvSpPr>
          <p:nvPr>
            <p:ph type="pic" sz="quarter" idx="43" hasCustomPrompt="1"/>
          </p:nvPr>
        </p:nvSpPr>
        <p:spPr>
          <a:xfrm>
            <a:off x="1864425" y="4024035"/>
            <a:ext cx="731520" cy="731520"/>
          </a:xfrm>
          <a:blipFill>
            <a:blip r:embed="rId2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8" name="Picture Placeholder 3"/>
          <p:cNvSpPr>
            <a:spLocks noGrp="1"/>
          </p:cNvSpPr>
          <p:nvPr>
            <p:ph type="pic" sz="quarter" idx="44" hasCustomPrompt="1"/>
          </p:nvPr>
        </p:nvSpPr>
        <p:spPr>
          <a:xfrm>
            <a:off x="2792381" y="4024035"/>
            <a:ext cx="731520" cy="731520"/>
          </a:xfrm>
          <a:blipFill>
            <a:blip r:embed="rId3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99" name="Picture Placeholder 3"/>
          <p:cNvSpPr>
            <a:spLocks noGrp="1"/>
          </p:cNvSpPr>
          <p:nvPr>
            <p:ph type="pic" sz="quarter" idx="45" hasCustomPrompt="1"/>
          </p:nvPr>
        </p:nvSpPr>
        <p:spPr>
          <a:xfrm>
            <a:off x="3720337" y="4024035"/>
            <a:ext cx="731520" cy="731520"/>
          </a:xfrm>
          <a:blipFill>
            <a:blip r:embed="rId31"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0" name="Picture Placeholder 3"/>
          <p:cNvSpPr>
            <a:spLocks noGrp="1"/>
          </p:cNvSpPr>
          <p:nvPr>
            <p:ph type="pic" sz="quarter" idx="46" hasCustomPrompt="1"/>
          </p:nvPr>
        </p:nvSpPr>
        <p:spPr>
          <a:xfrm>
            <a:off x="4648293" y="4024035"/>
            <a:ext cx="731520" cy="731520"/>
          </a:xfrm>
          <a:blipFill dpi="0" rotWithShape="1">
            <a:blip r:embed="rId32" cstate="email">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dirty="0"/>
              <a:t> </a:t>
            </a:r>
          </a:p>
        </p:txBody>
      </p:sp>
      <p:sp>
        <p:nvSpPr>
          <p:cNvPr id="101" name="Picture Placeholder 3"/>
          <p:cNvSpPr>
            <a:spLocks noGrp="1"/>
          </p:cNvSpPr>
          <p:nvPr>
            <p:ph type="pic" sz="quarter" idx="47" hasCustomPrompt="1"/>
          </p:nvPr>
        </p:nvSpPr>
        <p:spPr>
          <a:xfrm>
            <a:off x="5576249" y="4024035"/>
            <a:ext cx="731520" cy="731520"/>
          </a:xfrm>
          <a:blipFill>
            <a:blip r:embed="rId3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2" name="Picture Placeholder 3"/>
          <p:cNvSpPr>
            <a:spLocks noGrp="1"/>
          </p:cNvSpPr>
          <p:nvPr>
            <p:ph type="pic" sz="quarter" idx="48" hasCustomPrompt="1"/>
          </p:nvPr>
        </p:nvSpPr>
        <p:spPr>
          <a:xfrm>
            <a:off x="6504204" y="4024035"/>
            <a:ext cx="731520" cy="731520"/>
          </a:xfrm>
          <a:blipFill>
            <a:blip r:embed="rId3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3" name="Picture Placeholder 3"/>
          <p:cNvSpPr>
            <a:spLocks noGrp="1"/>
          </p:cNvSpPr>
          <p:nvPr>
            <p:ph type="pic" sz="quarter" idx="49" hasCustomPrompt="1"/>
          </p:nvPr>
        </p:nvSpPr>
        <p:spPr>
          <a:xfrm>
            <a:off x="7432160" y="4024035"/>
            <a:ext cx="731520" cy="731520"/>
          </a:xfrm>
          <a:blipFill>
            <a:blip r:embed="rId3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4" name="Picture Placeholder 3"/>
          <p:cNvSpPr>
            <a:spLocks noGrp="1"/>
          </p:cNvSpPr>
          <p:nvPr>
            <p:ph type="pic" sz="quarter" idx="50" hasCustomPrompt="1"/>
          </p:nvPr>
        </p:nvSpPr>
        <p:spPr>
          <a:xfrm>
            <a:off x="8360116" y="4024035"/>
            <a:ext cx="731520" cy="731520"/>
          </a:xfrm>
          <a:blipFill>
            <a:blip r:embed="rId3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5" name="Picture Placeholder 3"/>
          <p:cNvSpPr>
            <a:spLocks noGrp="1"/>
          </p:cNvSpPr>
          <p:nvPr>
            <p:ph type="pic" sz="quarter" idx="51" hasCustomPrompt="1"/>
          </p:nvPr>
        </p:nvSpPr>
        <p:spPr>
          <a:xfrm>
            <a:off x="9288069" y="4024035"/>
            <a:ext cx="731520" cy="731520"/>
          </a:xfrm>
          <a:blipFill>
            <a:blip r:embed="rId37"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6" name="Picture Placeholder 3"/>
          <p:cNvSpPr>
            <a:spLocks noGrp="1"/>
          </p:cNvSpPr>
          <p:nvPr>
            <p:ph type="pic" sz="quarter" idx="52" hasCustomPrompt="1"/>
          </p:nvPr>
        </p:nvSpPr>
        <p:spPr>
          <a:xfrm>
            <a:off x="1853907" y="4844214"/>
            <a:ext cx="731520" cy="731520"/>
          </a:xfrm>
          <a:blipFill>
            <a:blip r:embed="rId38"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7" name="Picture Placeholder 3"/>
          <p:cNvSpPr>
            <a:spLocks noGrp="1"/>
          </p:cNvSpPr>
          <p:nvPr>
            <p:ph type="pic" sz="quarter" idx="53" hasCustomPrompt="1"/>
          </p:nvPr>
        </p:nvSpPr>
        <p:spPr>
          <a:xfrm>
            <a:off x="2785368" y="4837559"/>
            <a:ext cx="731520" cy="731520"/>
          </a:xfrm>
          <a:blipFill>
            <a:blip r:embed="rId39"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8" name="Picture Placeholder 3"/>
          <p:cNvSpPr>
            <a:spLocks noGrp="1"/>
          </p:cNvSpPr>
          <p:nvPr>
            <p:ph type="pic" sz="quarter" idx="54" hasCustomPrompt="1"/>
          </p:nvPr>
        </p:nvSpPr>
        <p:spPr>
          <a:xfrm>
            <a:off x="3713324" y="4837559"/>
            <a:ext cx="731520" cy="731520"/>
          </a:xfrm>
          <a:blipFill>
            <a:blip r:embed="rId40"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09" name="Picture Placeholder 3"/>
          <p:cNvSpPr>
            <a:spLocks noGrp="1"/>
          </p:cNvSpPr>
          <p:nvPr>
            <p:ph type="pic" sz="quarter" idx="55" hasCustomPrompt="1"/>
          </p:nvPr>
        </p:nvSpPr>
        <p:spPr>
          <a:xfrm>
            <a:off x="4641280" y="4837559"/>
            <a:ext cx="731520" cy="731520"/>
          </a:xfrm>
          <a:blipFill dpi="0" rotWithShape="1">
            <a:blip r:embed="rId41" cstate="email">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dirty="0"/>
              <a:t> </a:t>
            </a:r>
          </a:p>
        </p:txBody>
      </p:sp>
      <p:sp>
        <p:nvSpPr>
          <p:cNvPr id="110" name="Picture Placeholder 3"/>
          <p:cNvSpPr>
            <a:spLocks noGrp="1"/>
          </p:cNvSpPr>
          <p:nvPr>
            <p:ph type="pic" sz="quarter" idx="56" hasCustomPrompt="1"/>
          </p:nvPr>
        </p:nvSpPr>
        <p:spPr>
          <a:xfrm>
            <a:off x="5569236" y="4837559"/>
            <a:ext cx="731520" cy="731520"/>
          </a:xfrm>
          <a:blipFill>
            <a:blip r:embed="rId42"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1" name="Picture Placeholder 3"/>
          <p:cNvSpPr>
            <a:spLocks noGrp="1"/>
          </p:cNvSpPr>
          <p:nvPr>
            <p:ph type="pic" sz="quarter" idx="57" hasCustomPrompt="1"/>
          </p:nvPr>
        </p:nvSpPr>
        <p:spPr>
          <a:xfrm>
            <a:off x="6497191" y="4837559"/>
            <a:ext cx="731520" cy="731520"/>
          </a:xfrm>
          <a:blipFill>
            <a:blip r:embed="rId43"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2" name="Picture Placeholder 3"/>
          <p:cNvSpPr>
            <a:spLocks noGrp="1"/>
          </p:cNvSpPr>
          <p:nvPr>
            <p:ph type="pic" sz="quarter" idx="58" hasCustomPrompt="1"/>
          </p:nvPr>
        </p:nvSpPr>
        <p:spPr>
          <a:xfrm>
            <a:off x="7425147" y="4837559"/>
            <a:ext cx="731520" cy="731520"/>
          </a:xfrm>
          <a:blipFill>
            <a:blip r:embed="rId44"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3" name="Picture Placeholder 3"/>
          <p:cNvSpPr>
            <a:spLocks noGrp="1"/>
          </p:cNvSpPr>
          <p:nvPr>
            <p:ph type="pic" sz="quarter" idx="59" hasCustomPrompt="1"/>
          </p:nvPr>
        </p:nvSpPr>
        <p:spPr>
          <a:xfrm>
            <a:off x="8353103" y="4837559"/>
            <a:ext cx="731520" cy="731520"/>
          </a:xfrm>
          <a:blipFill>
            <a:blip r:embed="rId45"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
        <p:nvSpPr>
          <p:cNvPr id="114" name="Picture Placeholder 3"/>
          <p:cNvSpPr>
            <a:spLocks noGrp="1"/>
          </p:cNvSpPr>
          <p:nvPr>
            <p:ph type="pic" sz="quarter" idx="60" hasCustomPrompt="1"/>
          </p:nvPr>
        </p:nvSpPr>
        <p:spPr>
          <a:xfrm>
            <a:off x="9288069" y="4836101"/>
            <a:ext cx="731520" cy="731520"/>
          </a:xfrm>
          <a:blipFill>
            <a:blip r:embed="rId46" cstate="email">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971138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amp; Gray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normAutofit/>
          </a:bodyPr>
          <a:lstStyle>
            <a:lvl1pPr>
              <a:defRPr sz="4000"/>
            </a:lvl1pPr>
          </a:lstStyle>
          <a:p>
            <a:r>
              <a:rPr lang="en-US" dirty="0"/>
              <a:t>CLICK TO EDIT MASTER TITLE</a:t>
            </a:r>
          </a:p>
        </p:txBody>
      </p:sp>
      <p:sp>
        <p:nvSpPr>
          <p:cNvPr id="3" name="Text Placeholder 2"/>
          <p:cNvSpPr>
            <a:spLocks noGrp="1"/>
          </p:cNvSpPr>
          <p:nvPr>
            <p:ph type="body" idx="1"/>
          </p:nvPr>
        </p:nvSpPr>
        <p:spPr>
          <a:xfrm>
            <a:off x="831850" y="4761470"/>
            <a:ext cx="10515600" cy="110387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7" name="Straight Connector 6"/>
          <p:cNvCxnSpPr/>
          <p:nvPr userDrawn="1"/>
        </p:nvCxnSpPr>
        <p:spPr>
          <a:xfrm>
            <a:off x="838200" y="4589463"/>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1850" y="519299"/>
            <a:ext cx="2269118" cy="689709"/>
          </a:xfrm>
          <a:prstGeom prst="rect">
            <a:avLst/>
          </a:prstGeom>
        </p:spPr>
      </p:pic>
    </p:spTree>
    <p:extLst>
      <p:ext uri="{BB962C8B-B14F-4D97-AF65-F5344CB8AC3E}">
        <p14:creationId xmlns:p14="http://schemas.microsoft.com/office/powerpoint/2010/main" val="374768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White Subhead/bkgrn Imag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050661"/>
            <a:ext cx="10515600" cy="1325563"/>
          </a:xfrm>
        </p:spPr>
        <p:txBody>
          <a:bodyPr>
            <a:normAutofit/>
          </a:bodyPr>
          <a:lstStyle>
            <a:lvl1pPr algn="ctr">
              <a:defRPr sz="4000">
                <a:solidFill>
                  <a:schemeClr val="bg1"/>
                </a:solidFill>
              </a:defRPr>
            </a:lvl1pPr>
          </a:lstStyle>
          <a:p>
            <a:r>
              <a:rPr lang="en-US" dirty="0"/>
              <a:t>CLICK TO EDIT MASTER TITLE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3660" y="5929640"/>
            <a:ext cx="2269118" cy="689555"/>
          </a:xfrm>
          <a:prstGeom prst="rect">
            <a:avLst/>
          </a:prstGeom>
        </p:spPr>
      </p:pic>
      <p:sp>
        <p:nvSpPr>
          <p:cNvPr id="6" name="Text Placeholder 5"/>
          <p:cNvSpPr>
            <a:spLocks noGrp="1"/>
          </p:cNvSpPr>
          <p:nvPr>
            <p:ph type="body" sz="quarter" idx="11" hasCustomPrompt="1"/>
          </p:nvPr>
        </p:nvSpPr>
        <p:spPr>
          <a:xfrm>
            <a:off x="838200" y="4616833"/>
            <a:ext cx="10515600" cy="436118"/>
          </a:xfrm>
        </p:spPr>
        <p:txBody>
          <a:bodyPr>
            <a:normAutofit/>
          </a:bodyPr>
          <a:lstStyle>
            <a:lvl1pPr marL="0" indent="0" algn="ctr">
              <a:buNone/>
              <a:defRPr sz="2000">
                <a:solidFill>
                  <a:schemeClr val="bg1"/>
                </a:solidFill>
              </a:defRPr>
            </a:lvl1pPr>
          </a:lstStyle>
          <a:p>
            <a:pPr lvl="0"/>
            <a:r>
              <a:rPr lang="en-US" dirty="0"/>
              <a:t>Subhead for the ages</a:t>
            </a:r>
          </a:p>
        </p:txBody>
      </p:sp>
    </p:spTree>
    <p:extLst>
      <p:ext uri="{BB962C8B-B14F-4D97-AF65-F5344CB8AC3E}">
        <p14:creationId xmlns:p14="http://schemas.microsoft.com/office/powerpoint/2010/main" val="332575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a:lvl1pPr>
          </a:lstStyle>
          <a:p>
            <a:r>
              <a:rPr lang="en-US" dirty="0"/>
              <a:t>CLICK TO EDIT MASTER TITLE</a:t>
            </a:r>
          </a:p>
        </p:txBody>
      </p:sp>
      <p:cxnSp>
        <p:nvCxnSpPr>
          <p:cNvPr id="6" name="Straight Connector 5"/>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8200" y="5751679"/>
            <a:ext cx="2269118" cy="689709"/>
          </a:xfrm>
          <a:prstGeom prst="rect">
            <a:avLst/>
          </a:prstGeom>
        </p:spPr>
      </p:pic>
    </p:spTree>
    <p:extLst>
      <p:ext uri="{BB962C8B-B14F-4D97-AF65-F5344CB8AC3E}">
        <p14:creationId xmlns:p14="http://schemas.microsoft.com/office/powerpoint/2010/main" val="256265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imple Content-Pag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defRPr sz="4000"/>
            </a:lvl1pPr>
          </a:lstStyle>
          <a:p>
            <a:r>
              <a:rPr lang="en-US" dirty="0"/>
              <a:t>CLICK TO EDIT TITLE</a:t>
            </a:r>
          </a:p>
        </p:txBody>
      </p:sp>
      <p:sp>
        <p:nvSpPr>
          <p:cNvPr id="3" name="Content Placeholder 2"/>
          <p:cNvSpPr>
            <a:spLocks noGrp="1"/>
          </p:cNvSpPr>
          <p:nvPr>
            <p:ph idx="1"/>
          </p:nvPr>
        </p:nvSpPr>
        <p:spPr>
          <a:xfrm>
            <a:off x="838200" y="2067697"/>
            <a:ext cx="10515600" cy="3558746"/>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38200" y="5832108"/>
            <a:ext cx="2269118" cy="689709"/>
          </a:xfrm>
          <a:prstGeom prst="rect">
            <a:avLst/>
          </a:prstGeom>
        </p:spPr>
      </p:pic>
    </p:spTree>
    <p:extLst>
      <p:ext uri="{BB962C8B-B14F-4D97-AF65-F5344CB8AC3E}">
        <p14:creationId xmlns:p14="http://schemas.microsoft.com/office/powerpoint/2010/main" val="358775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imple Content-2-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000"/>
            </a:lvl1pPr>
          </a:lstStyle>
          <a:p>
            <a:r>
              <a:rPr lang="en-US" dirty="0"/>
              <a:t>CLICK TO EDIT TITLE</a:t>
            </a:r>
          </a:p>
        </p:txBody>
      </p:sp>
      <p:sp>
        <p:nvSpPr>
          <p:cNvPr id="3" name="Content Placeholder 2"/>
          <p:cNvSpPr>
            <a:spLocks noGrp="1"/>
          </p:cNvSpPr>
          <p:nvPr>
            <p:ph sz="half" idx="1"/>
          </p:nvPr>
        </p:nvSpPr>
        <p:spPr>
          <a:xfrm>
            <a:off x="838200" y="1966913"/>
            <a:ext cx="5181600"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966913"/>
            <a:ext cx="5181600"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838200" y="1828800"/>
            <a:ext cx="11353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63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Lf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8032"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5058032"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604951"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Picture Placeholder 19"/>
          <p:cNvSpPr>
            <a:spLocks noGrp="1"/>
          </p:cNvSpPr>
          <p:nvPr>
            <p:ph type="pic" sz="quarter" idx="10" hasCustomPrompt="1"/>
          </p:nvPr>
        </p:nvSpPr>
        <p:spPr>
          <a:xfrm>
            <a:off x="0"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Tree>
    <p:extLst>
      <p:ext uri="{BB962C8B-B14F-4D97-AF65-F5344CB8AC3E}">
        <p14:creationId xmlns:p14="http://schemas.microsoft.com/office/powerpoint/2010/main" val="667193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Lft Color Block">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058032" y="365125"/>
            <a:ext cx="6295768" cy="581183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0"/>
            <a:ext cx="46049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3200400" cy="1325563"/>
          </a:xfrm>
        </p:spPr>
        <p:txBody>
          <a:bodyPr anchor="t">
            <a:normAutofit/>
          </a:bodyPr>
          <a:lstStyle>
            <a:lvl1pPr>
              <a:defRPr sz="3200">
                <a:solidFill>
                  <a:schemeClr val="bg1"/>
                </a:solidFill>
              </a:defRPr>
            </a:lvl1pPr>
          </a:lstStyle>
          <a:p>
            <a:r>
              <a:rPr lang="en-US" dirty="0"/>
              <a:t>CLICK TO EDIT TITLE</a:t>
            </a:r>
          </a:p>
        </p:txBody>
      </p:sp>
    </p:spTree>
    <p:extLst>
      <p:ext uri="{BB962C8B-B14F-4D97-AF65-F5344CB8AC3E}">
        <p14:creationId xmlns:p14="http://schemas.microsoft.com/office/powerpoint/2010/main" val="341903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Rt Imag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295768" cy="1325563"/>
          </a:xfrm>
        </p:spPr>
        <p:txBody>
          <a:bodyPr>
            <a:normAutofit/>
          </a:bodyPr>
          <a:lstStyle>
            <a:lvl1pPr>
              <a:defRPr sz="3200"/>
            </a:lvl1pPr>
          </a:lstStyle>
          <a:p>
            <a:r>
              <a:rPr lang="en-US" dirty="0"/>
              <a:t>CLICK TO EDIT TITLE</a:t>
            </a:r>
          </a:p>
        </p:txBody>
      </p:sp>
      <p:sp>
        <p:nvSpPr>
          <p:cNvPr id="4" name="Content Placeholder 3"/>
          <p:cNvSpPr>
            <a:spLocks noGrp="1"/>
          </p:cNvSpPr>
          <p:nvPr>
            <p:ph sz="half" idx="2"/>
          </p:nvPr>
        </p:nvSpPr>
        <p:spPr>
          <a:xfrm>
            <a:off x="838200" y="1966913"/>
            <a:ext cx="6295768" cy="4210050"/>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0" y="1828800"/>
            <a:ext cx="758704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9"/>
          <p:cNvSpPr>
            <a:spLocks noGrp="1"/>
          </p:cNvSpPr>
          <p:nvPr>
            <p:ph type="pic" sz="quarter" idx="13" hasCustomPrompt="1"/>
          </p:nvPr>
        </p:nvSpPr>
        <p:spPr>
          <a:xfrm>
            <a:off x="7587049" y="0"/>
            <a:ext cx="4605338" cy="6858000"/>
          </a:xfrm>
          <a:blipFill>
            <a:blip r:embed="rId2" cstate="email">
              <a:extLst>
                <a:ext uri="{28A0092B-C50C-407E-A947-70E740481C1C}">
                  <a14:useLocalDpi xmlns:a14="http://schemas.microsoft.com/office/drawing/2010/main" val="0"/>
                </a:ext>
              </a:extLst>
            </a:blip>
            <a:stretch>
              <a:fillRect/>
            </a:stretch>
          </a:blipFill>
        </p:spPr>
        <p:txBody>
          <a:bodyPr/>
          <a:lstStyle>
            <a:lvl1pPr marL="0" indent="0">
              <a:buFontTx/>
              <a:buNone/>
              <a:defRPr/>
            </a:lvl1pPr>
          </a:lstStyle>
          <a:p>
            <a:r>
              <a:rPr lang="en-US" dirty="0"/>
              <a:t> </a:t>
            </a:r>
          </a:p>
        </p:txBody>
      </p:sp>
    </p:spTree>
    <p:extLst>
      <p:ext uri="{BB962C8B-B14F-4D97-AF65-F5344CB8AC3E}">
        <p14:creationId xmlns:p14="http://schemas.microsoft.com/office/powerpoint/2010/main" val="60422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a:t>
            </a:r>
          </a:p>
        </p:txBody>
      </p:sp>
      <p:sp>
        <p:nvSpPr>
          <p:cNvPr id="3" name="Text Placeholder 2"/>
          <p:cNvSpPr>
            <a:spLocks noGrp="1"/>
          </p:cNvSpPr>
          <p:nvPr>
            <p:ph type="body" idx="1"/>
          </p:nvPr>
        </p:nvSpPr>
        <p:spPr>
          <a:xfrm>
            <a:off x="838200" y="2067697"/>
            <a:ext cx="10515600" cy="41092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172B2-D9CF-462E-87A7-CF6315382B94}" type="slidenum">
              <a:rPr lang="en-US" smtClean="0"/>
              <a:t>‹#›</a:t>
            </a:fld>
            <a:endParaRPr lang="en-US" dirty="0"/>
          </a:p>
        </p:txBody>
      </p:sp>
    </p:spTree>
    <p:extLst>
      <p:ext uri="{BB962C8B-B14F-4D97-AF65-F5344CB8AC3E}">
        <p14:creationId xmlns:p14="http://schemas.microsoft.com/office/powerpoint/2010/main" val="31455815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1" r:id="rId3"/>
    <p:sldLayoutId id="2147483654" r:id="rId4"/>
    <p:sldLayoutId id="2147483650" r:id="rId5"/>
    <p:sldLayoutId id="2147483652" r:id="rId6"/>
    <p:sldLayoutId id="2147483657" r:id="rId7"/>
    <p:sldLayoutId id="2147483659" r:id="rId8"/>
    <p:sldLayoutId id="2147483658" r:id="rId9"/>
    <p:sldLayoutId id="2147483663" r:id="rId10"/>
    <p:sldLayoutId id="2147483666" r:id="rId11"/>
    <p:sldLayoutId id="2147483662" r:id="rId12"/>
    <p:sldLayoutId id="2147483664" r:id="rId13"/>
    <p:sldLayoutId id="2147483665" r:id="rId14"/>
    <p:sldLayoutId id="2147483667" r:id="rId15"/>
    <p:sldLayoutId id="2147483670" r:id="rId16"/>
    <p:sldLayoutId id="2147483671" r:id="rId17"/>
    <p:sldLayoutId id="2147483655" r:id="rId18"/>
    <p:sldLayoutId id="214748366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111.jpeg"/><Relationship Id="rId4" Type="http://schemas.openxmlformats.org/officeDocument/2006/relationships/image" Target="../media/image1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76.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PopulationSim</a:t>
            </a:r>
            <a:r>
              <a:rPr lang="en-US" dirty="0"/>
              <a:t> Training 2</a:t>
            </a:r>
          </a:p>
        </p:txBody>
      </p:sp>
      <p:sp>
        <p:nvSpPr>
          <p:cNvPr id="3" name="TextBox 2">
            <a:extLst>
              <a:ext uri="{FF2B5EF4-FFF2-40B4-BE49-F238E27FC236}">
                <a16:creationId xmlns:a16="http://schemas.microsoft.com/office/drawing/2014/main" id="{9CE62D52-D0BC-3EDA-C392-8EEEF5CBCFB5}"/>
              </a:ext>
            </a:extLst>
          </p:cNvPr>
          <p:cNvSpPr txBox="1"/>
          <p:nvPr/>
        </p:nvSpPr>
        <p:spPr>
          <a:xfrm>
            <a:off x="4559377" y="3708458"/>
            <a:ext cx="3073245" cy="461665"/>
          </a:xfrm>
          <a:prstGeom prst="rect">
            <a:avLst/>
          </a:prstGeom>
          <a:noFill/>
        </p:spPr>
        <p:txBody>
          <a:bodyPr wrap="square" rtlCol="0">
            <a:spAutoFit/>
          </a:bodyPr>
          <a:lstStyle/>
          <a:p>
            <a:r>
              <a:rPr lang="en-US" sz="2400" dirty="0"/>
              <a:t>December 19</a:t>
            </a:r>
            <a:r>
              <a:rPr lang="en-US" sz="2400" baseline="30000" dirty="0"/>
              <a:t>th</a:t>
            </a:r>
            <a:r>
              <a:rPr lang="en-US" sz="2400" dirty="0"/>
              <a:t>, 2023</a:t>
            </a:r>
          </a:p>
        </p:txBody>
      </p:sp>
      <p:sp>
        <p:nvSpPr>
          <p:cNvPr id="4" name="TextBox 3">
            <a:extLst>
              <a:ext uri="{FF2B5EF4-FFF2-40B4-BE49-F238E27FC236}">
                <a16:creationId xmlns:a16="http://schemas.microsoft.com/office/drawing/2014/main" id="{277AB91E-6208-A91E-7B91-F299A51F9212}"/>
              </a:ext>
            </a:extLst>
          </p:cNvPr>
          <p:cNvSpPr txBox="1"/>
          <p:nvPr/>
        </p:nvSpPr>
        <p:spPr>
          <a:xfrm>
            <a:off x="3946118" y="4715437"/>
            <a:ext cx="4299762" cy="461665"/>
          </a:xfrm>
          <a:prstGeom prst="rect">
            <a:avLst/>
          </a:prstGeom>
          <a:noFill/>
        </p:spPr>
        <p:txBody>
          <a:bodyPr wrap="square" rtlCol="0">
            <a:spAutoFit/>
          </a:bodyPr>
          <a:lstStyle/>
          <a:p>
            <a:r>
              <a:rPr lang="en-US" sz="2400" dirty="0"/>
              <a:t>Kaelem Mohabir, Alex </a:t>
            </a:r>
            <a:r>
              <a:rPr lang="en-US" sz="2400" dirty="0" err="1"/>
              <a:t>Bettinardi</a:t>
            </a:r>
            <a:endParaRPr lang="en-US" sz="2400" dirty="0"/>
          </a:p>
        </p:txBody>
      </p:sp>
    </p:spTree>
    <p:extLst>
      <p:ext uri="{BB962C8B-B14F-4D97-AF65-F5344CB8AC3E}">
        <p14:creationId xmlns:p14="http://schemas.microsoft.com/office/powerpoint/2010/main" val="3131391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Folder</a:t>
            </a:r>
          </a:p>
        </p:txBody>
      </p:sp>
      <p:pic>
        <p:nvPicPr>
          <p:cNvPr id="4" name="Picture 3">
            <a:extLst>
              <a:ext uri="{FF2B5EF4-FFF2-40B4-BE49-F238E27FC236}">
                <a16:creationId xmlns:a16="http://schemas.microsoft.com/office/drawing/2014/main" id="{D3A6794B-7B09-4667-BC95-CCDDF80B9416}"/>
              </a:ext>
            </a:extLst>
          </p:cNvPr>
          <p:cNvPicPr>
            <a:picLocks noChangeAspect="1"/>
          </p:cNvPicPr>
          <p:nvPr/>
        </p:nvPicPr>
        <p:blipFill>
          <a:blip r:embed="rId3"/>
          <a:stretch>
            <a:fillRect/>
          </a:stretch>
        </p:blipFill>
        <p:spPr>
          <a:xfrm>
            <a:off x="3078545" y="1924871"/>
            <a:ext cx="6579242" cy="4454910"/>
          </a:xfrm>
          <a:prstGeom prst="rect">
            <a:avLst/>
          </a:prstGeom>
        </p:spPr>
      </p:pic>
    </p:spTree>
    <p:extLst>
      <p:ext uri="{BB962C8B-B14F-4D97-AF65-F5344CB8AC3E}">
        <p14:creationId xmlns:p14="http://schemas.microsoft.com/office/powerpoint/2010/main" val="30804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840129" y="214572"/>
            <a:ext cx="5655320" cy="6367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psam_h41.csv, psam_p41.csv</a:t>
            </a:r>
          </a:p>
          <a:p>
            <a:endParaRPr lang="en-US" sz="3200" dirty="0"/>
          </a:p>
          <a:p>
            <a:endParaRPr lang="en-US" sz="3200" dirty="0"/>
          </a:p>
        </p:txBody>
      </p:sp>
      <p:pic>
        <p:nvPicPr>
          <p:cNvPr id="4" name="Picture 3">
            <a:extLst>
              <a:ext uri="{FF2B5EF4-FFF2-40B4-BE49-F238E27FC236}">
                <a16:creationId xmlns:a16="http://schemas.microsoft.com/office/drawing/2014/main" id="{7945C2A0-59CD-9E59-3587-6471DFDBC274}"/>
              </a:ext>
            </a:extLst>
          </p:cNvPr>
          <p:cNvPicPr>
            <a:picLocks noChangeAspect="1"/>
          </p:cNvPicPr>
          <p:nvPr/>
        </p:nvPicPr>
        <p:blipFill>
          <a:blip r:embed="rId3"/>
          <a:stretch>
            <a:fillRect/>
          </a:stretch>
        </p:blipFill>
        <p:spPr>
          <a:xfrm>
            <a:off x="1495801" y="1306949"/>
            <a:ext cx="9200397" cy="5551051"/>
          </a:xfrm>
          <a:prstGeom prst="rect">
            <a:avLst/>
          </a:prstGeom>
        </p:spPr>
      </p:pic>
      <p:pic>
        <p:nvPicPr>
          <p:cNvPr id="5" name="Picture 4">
            <a:extLst>
              <a:ext uri="{FF2B5EF4-FFF2-40B4-BE49-F238E27FC236}">
                <a16:creationId xmlns:a16="http://schemas.microsoft.com/office/drawing/2014/main" id="{099F0DF2-5C8F-6127-F052-5901D32D7F20}"/>
              </a:ext>
            </a:extLst>
          </p:cNvPr>
          <p:cNvPicPr>
            <a:picLocks noChangeAspect="1"/>
          </p:cNvPicPr>
          <p:nvPr/>
        </p:nvPicPr>
        <p:blipFill rotWithShape="1">
          <a:blip r:embed="rId4"/>
          <a:srcRect r="3023" b="9803"/>
          <a:stretch/>
        </p:blipFill>
        <p:spPr>
          <a:xfrm>
            <a:off x="387534" y="0"/>
            <a:ext cx="1861680" cy="1206501"/>
          </a:xfrm>
          <a:prstGeom prst="rect">
            <a:avLst/>
          </a:prstGeom>
        </p:spPr>
      </p:pic>
    </p:spTree>
    <p:extLst>
      <p:ext uri="{BB962C8B-B14F-4D97-AF65-F5344CB8AC3E}">
        <p14:creationId xmlns:p14="http://schemas.microsoft.com/office/powerpoint/2010/main" val="391387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840129" y="214572"/>
            <a:ext cx="5655320" cy="6367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GP_seed_households.csv,</a:t>
            </a:r>
          </a:p>
          <a:p>
            <a:r>
              <a:rPr lang="en-US" sz="3200" dirty="0"/>
              <a:t>GP_seed_persons.csv</a:t>
            </a:r>
          </a:p>
          <a:p>
            <a:endParaRPr lang="en-US" sz="3200" dirty="0"/>
          </a:p>
          <a:p>
            <a:endParaRPr lang="en-US" sz="3200" dirty="0"/>
          </a:p>
        </p:txBody>
      </p:sp>
      <p:pic>
        <p:nvPicPr>
          <p:cNvPr id="12" name="Picture 11">
            <a:extLst>
              <a:ext uri="{FF2B5EF4-FFF2-40B4-BE49-F238E27FC236}">
                <a16:creationId xmlns:a16="http://schemas.microsoft.com/office/drawing/2014/main" id="{0317882E-8A75-2B88-5600-2A5987659B4E}"/>
              </a:ext>
            </a:extLst>
          </p:cNvPr>
          <p:cNvPicPr>
            <a:picLocks noChangeAspect="1"/>
          </p:cNvPicPr>
          <p:nvPr/>
        </p:nvPicPr>
        <p:blipFill rotWithShape="1">
          <a:blip r:embed="rId3"/>
          <a:srcRect r="4352" b="10465"/>
          <a:stretch/>
        </p:blipFill>
        <p:spPr>
          <a:xfrm>
            <a:off x="541987" y="0"/>
            <a:ext cx="1907628" cy="1251574"/>
          </a:xfrm>
          <a:prstGeom prst="rect">
            <a:avLst/>
          </a:prstGeom>
        </p:spPr>
      </p:pic>
      <p:pic>
        <p:nvPicPr>
          <p:cNvPr id="14" name="Picture 13">
            <a:extLst>
              <a:ext uri="{FF2B5EF4-FFF2-40B4-BE49-F238E27FC236}">
                <a16:creationId xmlns:a16="http://schemas.microsoft.com/office/drawing/2014/main" id="{1C85A5D9-FA6A-7F6A-4EFC-4A2E51ED97BB}"/>
              </a:ext>
            </a:extLst>
          </p:cNvPr>
          <p:cNvPicPr>
            <a:picLocks noChangeAspect="1"/>
          </p:cNvPicPr>
          <p:nvPr/>
        </p:nvPicPr>
        <p:blipFill>
          <a:blip r:embed="rId4"/>
          <a:stretch>
            <a:fillRect/>
          </a:stretch>
        </p:blipFill>
        <p:spPr>
          <a:xfrm>
            <a:off x="1542740" y="1386496"/>
            <a:ext cx="9106519" cy="5471504"/>
          </a:xfrm>
          <a:prstGeom prst="rect">
            <a:avLst/>
          </a:prstGeom>
        </p:spPr>
      </p:pic>
    </p:spTree>
    <p:extLst>
      <p:ext uri="{BB962C8B-B14F-4D97-AF65-F5344CB8AC3E}">
        <p14:creationId xmlns:p14="http://schemas.microsoft.com/office/powerpoint/2010/main" val="171407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225699" y="204060"/>
            <a:ext cx="4823708" cy="15210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GP_BGData.csv, GP_BlockData.csv, GP_TractData.csv</a:t>
            </a:r>
          </a:p>
          <a:p>
            <a:endParaRPr lang="en-US" sz="3200" dirty="0"/>
          </a:p>
          <a:p>
            <a:endParaRPr lang="en-US" sz="3200" dirty="0"/>
          </a:p>
        </p:txBody>
      </p:sp>
      <p:pic>
        <p:nvPicPr>
          <p:cNvPr id="6" name="Picture 5">
            <a:extLst>
              <a:ext uri="{FF2B5EF4-FFF2-40B4-BE49-F238E27FC236}">
                <a16:creationId xmlns:a16="http://schemas.microsoft.com/office/drawing/2014/main" id="{2166694C-CD8E-7E28-0FA9-D201E395B411}"/>
              </a:ext>
            </a:extLst>
          </p:cNvPr>
          <p:cNvPicPr>
            <a:picLocks noChangeAspect="1"/>
          </p:cNvPicPr>
          <p:nvPr/>
        </p:nvPicPr>
        <p:blipFill>
          <a:blip r:embed="rId3"/>
          <a:stretch>
            <a:fillRect/>
          </a:stretch>
        </p:blipFill>
        <p:spPr>
          <a:xfrm>
            <a:off x="0" y="1713905"/>
            <a:ext cx="4946429" cy="5086789"/>
          </a:xfrm>
          <a:prstGeom prst="rect">
            <a:avLst/>
          </a:prstGeom>
        </p:spPr>
      </p:pic>
      <p:pic>
        <p:nvPicPr>
          <p:cNvPr id="8" name="Picture 7">
            <a:extLst>
              <a:ext uri="{FF2B5EF4-FFF2-40B4-BE49-F238E27FC236}">
                <a16:creationId xmlns:a16="http://schemas.microsoft.com/office/drawing/2014/main" id="{283ACB9A-896E-7107-AFD4-4CE166074508}"/>
              </a:ext>
            </a:extLst>
          </p:cNvPr>
          <p:cNvPicPr>
            <a:picLocks noChangeAspect="1"/>
          </p:cNvPicPr>
          <p:nvPr/>
        </p:nvPicPr>
        <p:blipFill rotWithShape="1">
          <a:blip r:embed="rId4"/>
          <a:srcRect l="1" t="367" r="29733" b="-442"/>
          <a:stretch/>
        </p:blipFill>
        <p:spPr>
          <a:xfrm>
            <a:off x="4995140" y="1725136"/>
            <a:ext cx="3469667" cy="5086788"/>
          </a:xfrm>
          <a:prstGeom prst="rect">
            <a:avLst/>
          </a:prstGeom>
        </p:spPr>
      </p:pic>
      <p:pic>
        <p:nvPicPr>
          <p:cNvPr id="5" name="Picture 4">
            <a:extLst>
              <a:ext uri="{FF2B5EF4-FFF2-40B4-BE49-F238E27FC236}">
                <a16:creationId xmlns:a16="http://schemas.microsoft.com/office/drawing/2014/main" id="{7DD7E35C-A011-6616-03D8-938DC7412A03}"/>
              </a:ext>
            </a:extLst>
          </p:cNvPr>
          <p:cNvPicPr>
            <a:picLocks noChangeAspect="1"/>
          </p:cNvPicPr>
          <p:nvPr/>
        </p:nvPicPr>
        <p:blipFill>
          <a:blip r:embed="rId5"/>
          <a:stretch>
            <a:fillRect/>
          </a:stretch>
        </p:blipFill>
        <p:spPr>
          <a:xfrm>
            <a:off x="664542" y="0"/>
            <a:ext cx="2215292" cy="1501243"/>
          </a:xfrm>
          <a:prstGeom prst="rect">
            <a:avLst/>
          </a:prstGeom>
        </p:spPr>
      </p:pic>
      <p:pic>
        <p:nvPicPr>
          <p:cNvPr id="9" name="Picture 8">
            <a:extLst>
              <a:ext uri="{FF2B5EF4-FFF2-40B4-BE49-F238E27FC236}">
                <a16:creationId xmlns:a16="http://schemas.microsoft.com/office/drawing/2014/main" id="{78CEE191-44BF-9609-AC45-D5147CEAB978}"/>
              </a:ext>
            </a:extLst>
          </p:cNvPr>
          <p:cNvPicPr>
            <a:picLocks noChangeAspect="1"/>
          </p:cNvPicPr>
          <p:nvPr/>
        </p:nvPicPr>
        <p:blipFill>
          <a:blip r:embed="rId6"/>
          <a:stretch>
            <a:fillRect/>
          </a:stretch>
        </p:blipFill>
        <p:spPr>
          <a:xfrm>
            <a:off x="8513519" y="1713906"/>
            <a:ext cx="3678481" cy="5086789"/>
          </a:xfrm>
          <a:prstGeom prst="rect">
            <a:avLst/>
          </a:prstGeom>
        </p:spPr>
      </p:pic>
    </p:spTree>
    <p:extLst>
      <p:ext uri="{BB962C8B-B14F-4D97-AF65-F5344CB8AC3E}">
        <p14:creationId xmlns:p14="http://schemas.microsoft.com/office/powerpoint/2010/main" val="27245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898970" y="237881"/>
            <a:ext cx="3988341" cy="1325563"/>
          </a:xfrm>
        </p:spPr>
        <p:txBody>
          <a:bodyPr>
            <a:normAutofit/>
          </a:bodyPr>
          <a:lstStyle/>
          <a:p>
            <a:r>
              <a:rPr lang="en-US" dirty="0" err="1"/>
              <a:t>AgeReduce.r</a:t>
            </a:r>
            <a:br>
              <a:rPr lang="en-US" dirty="0"/>
            </a:br>
            <a:endParaRPr lang="en-US" dirty="0"/>
          </a:p>
        </p:txBody>
      </p:sp>
      <p:pic>
        <p:nvPicPr>
          <p:cNvPr id="4" name="Picture 3">
            <a:extLst>
              <a:ext uri="{FF2B5EF4-FFF2-40B4-BE49-F238E27FC236}">
                <a16:creationId xmlns:a16="http://schemas.microsoft.com/office/drawing/2014/main" id="{A1F05E98-5522-ACAF-8DD4-41AE39051D7B}"/>
              </a:ext>
            </a:extLst>
          </p:cNvPr>
          <p:cNvPicPr>
            <a:picLocks noChangeAspect="1"/>
          </p:cNvPicPr>
          <p:nvPr/>
        </p:nvPicPr>
        <p:blipFill>
          <a:blip r:embed="rId3"/>
          <a:stretch>
            <a:fillRect/>
          </a:stretch>
        </p:blipFill>
        <p:spPr>
          <a:xfrm>
            <a:off x="4887311" y="-83315"/>
            <a:ext cx="7052442" cy="7016497"/>
          </a:xfrm>
          <a:prstGeom prst="rect">
            <a:avLst/>
          </a:prstGeom>
        </p:spPr>
      </p:pic>
      <p:pic>
        <p:nvPicPr>
          <p:cNvPr id="8" name="Picture 7">
            <a:extLst>
              <a:ext uri="{FF2B5EF4-FFF2-40B4-BE49-F238E27FC236}">
                <a16:creationId xmlns:a16="http://schemas.microsoft.com/office/drawing/2014/main" id="{6D9313BE-5724-6D16-6251-782A7EC2BB70}"/>
              </a:ext>
            </a:extLst>
          </p:cNvPr>
          <p:cNvPicPr>
            <a:picLocks noChangeAspect="1"/>
          </p:cNvPicPr>
          <p:nvPr/>
        </p:nvPicPr>
        <p:blipFill>
          <a:blip r:embed="rId4"/>
          <a:stretch>
            <a:fillRect/>
          </a:stretch>
        </p:blipFill>
        <p:spPr>
          <a:xfrm>
            <a:off x="90249" y="1817889"/>
            <a:ext cx="4445459" cy="3214088"/>
          </a:xfrm>
          <a:prstGeom prst="rect">
            <a:avLst/>
          </a:prstGeom>
        </p:spPr>
      </p:pic>
    </p:spTree>
    <p:extLst>
      <p:ext uri="{BB962C8B-B14F-4D97-AF65-F5344CB8AC3E}">
        <p14:creationId xmlns:p14="http://schemas.microsoft.com/office/powerpoint/2010/main" val="2058367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898970" y="237881"/>
            <a:ext cx="3988341" cy="1325563"/>
          </a:xfrm>
        </p:spPr>
        <p:txBody>
          <a:bodyPr>
            <a:normAutofit/>
          </a:bodyPr>
          <a:lstStyle/>
          <a:p>
            <a:r>
              <a:rPr lang="en-US" dirty="0" err="1"/>
              <a:t>IncomeReduce.r</a:t>
            </a:r>
            <a:endParaRPr lang="en-US" dirty="0"/>
          </a:p>
        </p:txBody>
      </p:sp>
      <p:pic>
        <p:nvPicPr>
          <p:cNvPr id="5" name="Picture 4">
            <a:extLst>
              <a:ext uri="{FF2B5EF4-FFF2-40B4-BE49-F238E27FC236}">
                <a16:creationId xmlns:a16="http://schemas.microsoft.com/office/drawing/2014/main" id="{3C62E630-49E6-3001-0CE5-1BE73A72D8BE}"/>
              </a:ext>
            </a:extLst>
          </p:cNvPr>
          <p:cNvPicPr>
            <a:picLocks noChangeAspect="1"/>
          </p:cNvPicPr>
          <p:nvPr/>
        </p:nvPicPr>
        <p:blipFill>
          <a:blip r:embed="rId3"/>
          <a:stretch>
            <a:fillRect/>
          </a:stretch>
        </p:blipFill>
        <p:spPr>
          <a:xfrm>
            <a:off x="150830" y="1884640"/>
            <a:ext cx="4374872" cy="2961781"/>
          </a:xfrm>
          <a:prstGeom prst="rect">
            <a:avLst/>
          </a:prstGeom>
        </p:spPr>
      </p:pic>
      <p:pic>
        <p:nvPicPr>
          <p:cNvPr id="7" name="Picture 6">
            <a:extLst>
              <a:ext uri="{FF2B5EF4-FFF2-40B4-BE49-F238E27FC236}">
                <a16:creationId xmlns:a16="http://schemas.microsoft.com/office/drawing/2014/main" id="{A1DE270D-363A-FAB4-6781-5C867FCC8895}"/>
              </a:ext>
            </a:extLst>
          </p:cNvPr>
          <p:cNvPicPr>
            <a:picLocks noChangeAspect="1"/>
          </p:cNvPicPr>
          <p:nvPr/>
        </p:nvPicPr>
        <p:blipFill>
          <a:blip r:embed="rId4"/>
          <a:stretch>
            <a:fillRect/>
          </a:stretch>
        </p:blipFill>
        <p:spPr>
          <a:xfrm>
            <a:off x="4887311" y="237881"/>
            <a:ext cx="7008568" cy="6036879"/>
          </a:xfrm>
          <a:prstGeom prst="rect">
            <a:avLst/>
          </a:prstGeom>
        </p:spPr>
      </p:pic>
    </p:spTree>
    <p:extLst>
      <p:ext uri="{BB962C8B-B14F-4D97-AF65-F5344CB8AC3E}">
        <p14:creationId xmlns:p14="http://schemas.microsoft.com/office/powerpoint/2010/main" val="474283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862157" y="210208"/>
            <a:ext cx="4467681" cy="822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0" lang="en-US" sz="3200" b="1" i="0" u="none" strike="noStrike" kern="1200" cap="none" spc="0" normalizeH="0" baseline="0" noProof="0" dirty="0">
                <a:ln>
                  <a:noFill/>
                </a:ln>
                <a:solidFill>
                  <a:srgbClr val="002060"/>
                </a:solidFill>
                <a:effectLst/>
                <a:uLnTx/>
                <a:uFillTx/>
                <a:latin typeface="Franklin Gothic Book" panose="020B0503020102020204"/>
                <a:ea typeface="+mj-ea"/>
                <a:cs typeface="+mj-cs"/>
              </a:rPr>
              <a:t>2d_GP_inputCheck.R</a:t>
            </a:r>
            <a:br>
              <a:rPr kumimoji="0" lang="en-US" sz="3200" b="1" i="0" u="none" strike="noStrike" kern="1200" cap="none" spc="0" normalizeH="0" baseline="0" noProof="0" dirty="0">
                <a:ln>
                  <a:noFill/>
                </a:ln>
                <a:solidFill>
                  <a:srgbClr val="002060"/>
                </a:solidFill>
                <a:effectLst/>
                <a:uLnTx/>
                <a:uFillTx/>
                <a:latin typeface="Franklin Gothic Book" panose="020B0503020102020204"/>
                <a:ea typeface="+mj-ea"/>
                <a:cs typeface="+mj-cs"/>
              </a:rPr>
            </a:br>
            <a:endParaRPr lang="en-US" sz="3200" b="1" dirty="0">
              <a:solidFill>
                <a:srgbClr val="002060"/>
              </a:solidFill>
            </a:endParaRPr>
          </a:p>
          <a:p>
            <a:pPr algn="ctr"/>
            <a:endParaRPr lang="en-US" sz="3200" dirty="0"/>
          </a:p>
        </p:txBody>
      </p:sp>
      <p:pic>
        <p:nvPicPr>
          <p:cNvPr id="4" name="Picture 3">
            <a:extLst>
              <a:ext uri="{FF2B5EF4-FFF2-40B4-BE49-F238E27FC236}">
                <a16:creationId xmlns:a16="http://schemas.microsoft.com/office/drawing/2014/main" id="{5AEBC648-34B9-9806-2787-5419F0981AF1}"/>
              </a:ext>
            </a:extLst>
          </p:cNvPr>
          <p:cNvPicPr>
            <a:picLocks noChangeAspect="1"/>
          </p:cNvPicPr>
          <p:nvPr/>
        </p:nvPicPr>
        <p:blipFill>
          <a:blip r:embed="rId3"/>
          <a:stretch>
            <a:fillRect/>
          </a:stretch>
        </p:blipFill>
        <p:spPr>
          <a:xfrm>
            <a:off x="247493" y="1033030"/>
            <a:ext cx="11697013" cy="5357259"/>
          </a:xfrm>
          <a:prstGeom prst="rect">
            <a:avLst/>
          </a:prstGeom>
        </p:spPr>
      </p:pic>
    </p:spTree>
    <p:extLst>
      <p:ext uri="{BB962C8B-B14F-4D97-AF65-F5344CB8AC3E}">
        <p14:creationId xmlns:p14="http://schemas.microsoft.com/office/powerpoint/2010/main" val="3977761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5183763" y="108099"/>
            <a:ext cx="1824473"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Controls</a:t>
            </a:r>
          </a:p>
          <a:p>
            <a:endParaRPr lang="en-US" sz="3200" dirty="0"/>
          </a:p>
        </p:txBody>
      </p:sp>
      <p:pic>
        <p:nvPicPr>
          <p:cNvPr id="7" name="Picture 6">
            <a:extLst>
              <a:ext uri="{FF2B5EF4-FFF2-40B4-BE49-F238E27FC236}">
                <a16:creationId xmlns:a16="http://schemas.microsoft.com/office/drawing/2014/main" id="{418A20C7-CDE9-A432-84DC-9CC0ED9267CB}"/>
              </a:ext>
            </a:extLst>
          </p:cNvPr>
          <p:cNvPicPr>
            <a:picLocks noChangeAspect="1"/>
          </p:cNvPicPr>
          <p:nvPr/>
        </p:nvPicPr>
        <p:blipFill>
          <a:blip r:embed="rId3"/>
          <a:stretch>
            <a:fillRect/>
          </a:stretch>
        </p:blipFill>
        <p:spPr>
          <a:xfrm>
            <a:off x="0" y="1646406"/>
            <a:ext cx="5855543" cy="4089380"/>
          </a:xfrm>
          <a:prstGeom prst="rect">
            <a:avLst/>
          </a:prstGeom>
        </p:spPr>
      </p:pic>
      <p:pic>
        <p:nvPicPr>
          <p:cNvPr id="12" name="Picture 11">
            <a:extLst>
              <a:ext uri="{FF2B5EF4-FFF2-40B4-BE49-F238E27FC236}">
                <a16:creationId xmlns:a16="http://schemas.microsoft.com/office/drawing/2014/main" id="{5C4B15EB-7076-6416-C6EC-55253B52088C}"/>
              </a:ext>
            </a:extLst>
          </p:cNvPr>
          <p:cNvPicPr>
            <a:picLocks noChangeAspect="1"/>
          </p:cNvPicPr>
          <p:nvPr/>
        </p:nvPicPr>
        <p:blipFill>
          <a:blip r:embed="rId4"/>
          <a:stretch>
            <a:fillRect/>
          </a:stretch>
        </p:blipFill>
        <p:spPr>
          <a:xfrm>
            <a:off x="5683923" y="2267963"/>
            <a:ext cx="6508077" cy="4182771"/>
          </a:xfrm>
          <a:prstGeom prst="rect">
            <a:avLst/>
          </a:prstGeom>
        </p:spPr>
      </p:pic>
      <p:pic>
        <p:nvPicPr>
          <p:cNvPr id="4" name="Picture 3">
            <a:extLst>
              <a:ext uri="{FF2B5EF4-FFF2-40B4-BE49-F238E27FC236}">
                <a16:creationId xmlns:a16="http://schemas.microsoft.com/office/drawing/2014/main" id="{0C7133A0-5B96-29AB-801E-47235ADA2A47}"/>
              </a:ext>
            </a:extLst>
          </p:cNvPr>
          <p:cNvPicPr>
            <a:picLocks noChangeAspect="1"/>
          </p:cNvPicPr>
          <p:nvPr/>
        </p:nvPicPr>
        <p:blipFill rotWithShape="1">
          <a:blip r:embed="rId5"/>
          <a:srcRect r="1664" b="19627"/>
          <a:stretch/>
        </p:blipFill>
        <p:spPr>
          <a:xfrm>
            <a:off x="435371" y="253039"/>
            <a:ext cx="3654126" cy="763909"/>
          </a:xfrm>
          <a:prstGeom prst="rect">
            <a:avLst/>
          </a:prstGeom>
        </p:spPr>
      </p:pic>
    </p:spTree>
    <p:extLst>
      <p:ext uri="{BB962C8B-B14F-4D97-AF65-F5344CB8AC3E}">
        <p14:creationId xmlns:p14="http://schemas.microsoft.com/office/powerpoint/2010/main" val="424875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517024" y="276266"/>
            <a:ext cx="5157952"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GP_columnMapPopSim.csv</a:t>
            </a:r>
          </a:p>
          <a:p>
            <a:endParaRPr lang="en-US" sz="3200" dirty="0"/>
          </a:p>
          <a:p>
            <a:endParaRPr lang="en-US" sz="3200" dirty="0"/>
          </a:p>
        </p:txBody>
      </p:sp>
      <p:pic>
        <p:nvPicPr>
          <p:cNvPr id="5" name="Picture 4">
            <a:extLst>
              <a:ext uri="{FF2B5EF4-FFF2-40B4-BE49-F238E27FC236}">
                <a16:creationId xmlns:a16="http://schemas.microsoft.com/office/drawing/2014/main" id="{522634CF-5CE5-3E17-7C57-72DC29DF86D2}"/>
              </a:ext>
            </a:extLst>
          </p:cNvPr>
          <p:cNvPicPr>
            <a:picLocks noChangeAspect="1"/>
          </p:cNvPicPr>
          <p:nvPr/>
        </p:nvPicPr>
        <p:blipFill>
          <a:blip r:embed="rId3"/>
          <a:stretch>
            <a:fillRect/>
          </a:stretch>
        </p:blipFill>
        <p:spPr>
          <a:xfrm>
            <a:off x="963420" y="77021"/>
            <a:ext cx="1599259" cy="1068607"/>
          </a:xfrm>
          <a:prstGeom prst="rect">
            <a:avLst/>
          </a:prstGeom>
        </p:spPr>
      </p:pic>
      <p:pic>
        <p:nvPicPr>
          <p:cNvPr id="9" name="Picture 8">
            <a:extLst>
              <a:ext uri="{FF2B5EF4-FFF2-40B4-BE49-F238E27FC236}">
                <a16:creationId xmlns:a16="http://schemas.microsoft.com/office/drawing/2014/main" id="{5C086962-8D1B-0A27-E38A-617CE1E5CE28}"/>
              </a:ext>
            </a:extLst>
          </p:cNvPr>
          <p:cNvPicPr>
            <a:picLocks noChangeAspect="1"/>
          </p:cNvPicPr>
          <p:nvPr/>
        </p:nvPicPr>
        <p:blipFill>
          <a:blip r:embed="rId4"/>
          <a:stretch>
            <a:fillRect/>
          </a:stretch>
        </p:blipFill>
        <p:spPr>
          <a:xfrm>
            <a:off x="1599632" y="1238381"/>
            <a:ext cx="3834783" cy="5396841"/>
          </a:xfrm>
          <a:prstGeom prst="rect">
            <a:avLst/>
          </a:prstGeom>
        </p:spPr>
      </p:pic>
      <p:pic>
        <p:nvPicPr>
          <p:cNvPr id="11" name="Picture 10">
            <a:extLst>
              <a:ext uri="{FF2B5EF4-FFF2-40B4-BE49-F238E27FC236}">
                <a16:creationId xmlns:a16="http://schemas.microsoft.com/office/drawing/2014/main" id="{B6AB9697-8B19-2C91-D54F-D2685C04CADE}"/>
              </a:ext>
            </a:extLst>
          </p:cNvPr>
          <p:cNvPicPr>
            <a:picLocks noChangeAspect="1"/>
          </p:cNvPicPr>
          <p:nvPr/>
        </p:nvPicPr>
        <p:blipFill>
          <a:blip r:embed="rId5"/>
          <a:stretch>
            <a:fillRect/>
          </a:stretch>
        </p:blipFill>
        <p:spPr>
          <a:xfrm>
            <a:off x="6285050" y="1238380"/>
            <a:ext cx="3840740" cy="5396841"/>
          </a:xfrm>
          <a:prstGeom prst="rect">
            <a:avLst/>
          </a:prstGeom>
        </p:spPr>
      </p:pic>
    </p:spTree>
    <p:extLst>
      <p:ext uri="{BB962C8B-B14F-4D97-AF65-F5344CB8AC3E}">
        <p14:creationId xmlns:p14="http://schemas.microsoft.com/office/powerpoint/2010/main" val="50147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862157" y="210208"/>
            <a:ext cx="4467681" cy="822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Running </a:t>
            </a:r>
            <a:r>
              <a:rPr lang="en-US" sz="2800" dirty="0" err="1"/>
              <a:t>PopulationSim</a:t>
            </a:r>
            <a:endParaRPr lang="en-US" sz="3200" dirty="0"/>
          </a:p>
        </p:txBody>
      </p:sp>
      <p:pic>
        <p:nvPicPr>
          <p:cNvPr id="2" name="Content Placeholder 4">
            <a:extLst>
              <a:ext uri="{FF2B5EF4-FFF2-40B4-BE49-F238E27FC236}">
                <a16:creationId xmlns:a16="http://schemas.microsoft.com/office/drawing/2014/main" id="{8069A982-FAF0-E87B-F29A-83AA59F2016F}"/>
              </a:ext>
            </a:extLst>
          </p:cNvPr>
          <p:cNvPicPr>
            <a:picLocks noChangeAspect="1"/>
          </p:cNvPicPr>
          <p:nvPr/>
        </p:nvPicPr>
        <p:blipFill rotWithShape="1">
          <a:blip r:embed="rId3"/>
          <a:srcRect r="7273" b="7590"/>
          <a:stretch/>
        </p:blipFill>
        <p:spPr>
          <a:xfrm>
            <a:off x="81715" y="1584431"/>
            <a:ext cx="5607974" cy="4185749"/>
          </a:xfrm>
          <a:prstGeom prst="rect">
            <a:avLst/>
          </a:prstGeom>
        </p:spPr>
      </p:pic>
      <p:pic>
        <p:nvPicPr>
          <p:cNvPr id="5" name="Picture 4">
            <a:extLst>
              <a:ext uri="{FF2B5EF4-FFF2-40B4-BE49-F238E27FC236}">
                <a16:creationId xmlns:a16="http://schemas.microsoft.com/office/drawing/2014/main" id="{8B4F7245-DFB1-9A8E-F43A-A5F60470CF40}"/>
              </a:ext>
            </a:extLst>
          </p:cNvPr>
          <p:cNvPicPr>
            <a:picLocks noChangeAspect="1"/>
          </p:cNvPicPr>
          <p:nvPr/>
        </p:nvPicPr>
        <p:blipFill rotWithShape="1">
          <a:blip r:embed="rId4"/>
          <a:srcRect r="3694" b="4009"/>
          <a:stretch/>
        </p:blipFill>
        <p:spPr>
          <a:xfrm>
            <a:off x="5976522" y="1584430"/>
            <a:ext cx="6133763" cy="4185749"/>
          </a:xfrm>
          <a:prstGeom prst="rect">
            <a:avLst/>
          </a:prstGeom>
        </p:spPr>
      </p:pic>
    </p:spTree>
    <p:extLst>
      <p:ext uri="{BB962C8B-B14F-4D97-AF65-F5344CB8AC3E}">
        <p14:creationId xmlns:p14="http://schemas.microsoft.com/office/powerpoint/2010/main" val="380608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Training Overview</a:t>
            </a:r>
          </a:p>
        </p:txBody>
      </p:sp>
      <p:sp>
        <p:nvSpPr>
          <p:cNvPr id="3" name="Content Placeholder 2">
            <a:extLst>
              <a:ext uri="{FF2B5EF4-FFF2-40B4-BE49-F238E27FC236}">
                <a16:creationId xmlns:a16="http://schemas.microsoft.com/office/drawing/2014/main" id="{0F2B56EC-333A-09FD-754B-F2C1E3E5112A}"/>
              </a:ext>
            </a:extLst>
          </p:cNvPr>
          <p:cNvSpPr>
            <a:spLocks noGrp="1"/>
          </p:cNvSpPr>
          <p:nvPr>
            <p:ph idx="1"/>
          </p:nvPr>
        </p:nvSpPr>
        <p:spPr>
          <a:xfrm>
            <a:off x="838199" y="2080785"/>
            <a:ext cx="4690930" cy="3558746"/>
          </a:xfrm>
        </p:spPr>
        <p:txBody>
          <a:bodyPr>
            <a:normAutofit lnSpcReduction="10000"/>
          </a:bodyPr>
          <a:lstStyle/>
          <a:p>
            <a:r>
              <a:rPr lang="en-US" dirty="0"/>
              <a:t>Training 1 </a:t>
            </a:r>
          </a:p>
          <a:p>
            <a:pPr lvl="1"/>
            <a:r>
              <a:rPr lang="en-US" dirty="0"/>
              <a:t>Census Data</a:t>
            </a:r>
          </a:p>
          <a:p>
            <a:pPr lvl="2"/>
            <a:r>
              <a:rPr lang="en-US" dirty="0" err="1"/>
              <a:t>TidyCensus</a:t>
            </a:r>
            <a:r>
              <a:rPr lang="en-US" dirty="0"/>
              <a:t> R Package</a:t>
            </a:r>
          </a:p>
          <a:p>
            <a:pPr lvl="2"/>
            <a:r>
              <a:rPr lang="en-US" dirty="0"/>
              <a:t>2020 Decennial Data</a:t>
            </a:r>
          </a:p>
          <a:p>
            <a:pPr lvl="2"/>
            <a:r>
              <a:rPr lang="en-US" dirty="0"/>
              <a:t>2021 ACS5 Data</a:t>
            </a:r>
          </a:p>
          <a:p>
            <a:pPr lvl="2"/>
            <a:r>
              <a:rPr lang="en-US" dirty="0"/>
              <a:t>Pulling necessary Data</a:t>
            </a:r>
          </a:p>
          <a:p>
            <a:pPr lvl="1"/>
            <a:r>
              <a:rPr lang="en-US" dirty="0"/>
              <a:t>Processing and Balancing Input Data for </a:t>
            </a:r>
            <a:r>
              <a:rPr lang="en-US" dirty="0" err="1"/>
              <a:t>PopulationSim</a:t>
            </a:r>
            <a:endParaRPr lang="en-US" dirty="0"/>
          </a:p>
          <a:p>
            <a:pPr lvl="1"/>
            <a:r>
              <a:rPr lang="en-US" dirty="0"/>
              <a:t>Building Controls and Geography Crosswalk </a:t>
            </a:r>
          </a:p>
          <a:p>
            <a:pPr lvl="1"/>
            <a:endParaRPr lang="en-US" dirty="0"/>
          </a:p>
        </p:txBody>
      </p:sp>
      <p:sp>
        <p:nvSpPr>
          <p:cNvPr id="4" name="Content Placeholder 2">
            <a:extLst>
              <a:ext uri="{FF2B5EF4-FFF2-40B4-BE49-F238E27FC236}">
                <a16:creationId xmlns:a16="http://schemas.microsoft.com/office/drawing/2014/main" id="{8833FF7E-2BF5-7D80-10E3-BC5C72F3A3C0}"/>
              </a:ext>
            </a:extLst>
          </p:cNvPr>
          <p:cNvSpPr txBox="1">
            <a:spLocks/>
          </p:cNvSpPr>
          <p:nvPr/>
        </p:nvSpPr>
        <p:spPr>
          <a:xfrm>
            <a:off x="6662872" y="2080785"/>
            <a:ext cx="4690930" cy="3558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2</a:t>
            </a:r>
          </a:p>
          <a:p>
            <a:pPr lvl="1"/>
            <a:r>
              <a:rPr lang="en-US" dirty="0" err="1"/>
              <a:t>PopulationSim</a:t>
            </a:r>
            <a:r>
              <a:rPr lang="en-US" dirty="0"/>
              <a:t> Folder Structure</a:t>
            </a:r>
          </a:p>
          <a:p>
            <a:pPr lvl="1"/>
            <a:r>
              <a:rPr lang="en-US" dirty="0"/>
              <a:t>Seed Processor</a:t>
            </a:r>
          </a:p>
          <a:p>
            <a:pPr lvl="1"/>
            <a:r>
              <a:rPr lang="en-US" dirty="0"/>
              <a:t>Running </a:t>
            </a:r>
            <a:r>
              <a:rPr lang="en-US" dirty="0" err="1"/>
              <a:t>PopulationSim</a:t>
            </a:r>
            <a:endParaRPr lang="en-US" dirty="0"/>
          </a:p>
          <a:p>
            <a:pPr lvl="1"/>
            <a:r>
              <a:rPr lang="en-US" dirty="0"/>
              <a:t>Outputs</a:t>
            </a:r>
          </a:p>
          <a:p>
            <a:pPr lvl="1"/>
            <a:r>
              <a:rPr lang="en-US" dirty="0"/>
              <a:t>Validation </a:t>
            </a:r>
          </a:p>
          <a:p>
            <a:pPr lvl="1"/>
            <a:r>
              <a:rPr lang="en-US" dirty="0"/>
              <a:t>Overview of Differences in Group Quarters Processing</a:t>
            </a:r>
          </a:p>
        </p:txBody>
      </p:sp>
    </p:spTree>
    <p:extLst>
      <p:ext uri="{BB962C8B-B14F-4D97-AF65-F5344CB8AC3E}">
        <p14:creationId xmlns:p14="http://schemas.microsoft.com/office/powerpoint/2010/main" val="413962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Outputs</a:t>
            </a:r>
          </a:p>
        </p:txBody>
      </p:sp>
      <p:pic>
        <p:nvPicPr>
          <p:cNvPr id="8" name="Picture 7">
            <a:extLst>
              <a:ext uri="{FF2B5EF4-FFF2-40B4-BE49-F238E27FC236}">
                <a16:creationId xmlns:a16="http://schemas.microsoft.com/office/drawing/2014/main" id="{C60B1234-7D8A-EDB8-2D13-4AEE36094878}"/>
              </a:ext>
            </a:extLst>
          </p:cNvPr>
          <p:cNvPicPr>
            <a:picLocks noChangeAspect="1"/>
          </p:cNvPicPr>
          <p:nvPr/>
        </p:nvPicPr>
        <p:blipFill>
          <a:blip r:embed="rId3"/>
          <a:stretch>
            <a:fillRect/>
          </a:stretch>
        </p:blipFill>
        <p:spPr>
          <a:xfrm>
            <a:off x="2304678" y="2038021"/>
            <a:ext cx="7582643" cy="3963385"/>
          </a:xfrm>
          <a:prstGeom prst="rect">
            <a:avLst/>
          </a:prstGeom>
        </p:spPr>
      </p:pic>
    </p:spTree>
    <p:extLst>
      <p:ext uri="{BB962C8B-B14F-4D97-AF65-F5344CB8AC3E}">
        <p14:creationId xmlns:p14="http://schemas.microsoft.com/office/powerpoint/2010/main" val="111089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2814468" y="326407"/>
            <a:ext cx="6563063" cy="6367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final_expanded_household_ids.csv</a:t>
            </a:r>
          </a:p>
          <a:p>
            <a:endParaRPr lang="en-US" sz="3200" dirty="0"/>
          </a:p>
          <a:p>
            <a:endParaRPr lang="en-US" sz="3200" dirty="0"/>
          </a:p>
        </p:txBody>
      </p:sp>
      <p:pic>
        <p:nvPicPr>
          <p:cNvPr id="6" name="Picture 5">
            <a:extLst>
              <a:ext uri="{FF2B5EF4-FFF2-40B4-BE49-F238E27FC236}">
                <a16:creationId xmlns:a16="http://schemas.microsoft.com/office/drawing/2014/main" id="{D30CC04A-3383-DE29-5FB4-B86FAE745306}"/>
              </a:ext>
            </a:extLst>
          </p:cNvPr>
          <p:cNvPicPr>
            <a:picLocks noChangeAspect="1"/>
          </p:cNvPicPr>
          <p:nvPr/>
        </p:nvPicPr>
        <p:blipFill>
          <a:blip r:embed="rId3"/>
          <a:stretch>
            <a:fillRect/>
          </a:stretch>
        </p:blipFill>
        <p:spPr>
          <a:xfrm>
            <a:off x="533400" y="1446650"/>
            <a:ext cx="11125200" cy="4448175"/>
          </a:xfrm>
          <a:prstGeom prst="rect">
            <a:avLst/>
          </a:prstGeom>
        </p:spPr>
      </p:pic>
    </p:spTree>
    <p:extLst>
      <p:ext uri="{BB962C8B-B14F-4D97-AF65-F5344CB8AC3E}">
        <p14:creationId xmlns:p14="http://schemas.microsoft.com/office/powerpoint/2010/main" val="44808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132227" y="154164"/>
            <a:ext cx="3927546" cy="6367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a:t>Final_summary.csv’s</a:t>
            </a:r>
            <a:endParaRPr lang="en-US" sz="3200" dirty="0"/>
          </a:p>
          <a:p>
            <a:endParaRPr lang="en-US" sz="3200" dirty="0"/>
          </a:p>
          <a:p>
            <a:endParaRPr lang="en-US" sz="3200" dirty="0"/>
          </a:p>
        </p:txBody>
      </p:sp>
      <p:pic>
        <p:nvPicPr>
          <p:cNvPr id="4" name="Picture 3">
            <a:extLst>
              <a:ext uri="{FF2B5EF4-FFF2-40B4-BE49-F238E27FC236}">
                <a16:creationId xmlns:a16="http://schemas.microsoft.com/office/drawing/2014/main" id="{F5BD5490-925C-5AA0-555C-F8EE70CD19AC}"/>
              </a:ext>
            </a:extLst>
          </p:cNvPr>
          <p:cNvPicPr>
            <a:picLocks noChangeAspect="1"/>
          </p:cNvPicPr>
          <p:nvPr/>
        </p:nvPicPr>
        <p:blipFill>
          <a:blip r:embed="rId3"/>
          <a:stretch>
            <a:fillRect/>
          </a:stretch>
        </p:blipFill>
        <p:spPr>
          <a:xfrm>
            <a:off x="1420491" y="1162425"/>
            <a:ext cx="9351018" cy="5695575"/>
          </a:xfrm>
          <a:prstGeom prst="rect">
            <a:avLst/>
          </a:prstGeom>
        </p:spPr>
      </p:pic>
      <p:pic>
        <p:nvPicPr>
          <p:cNvPr id="7" name="Picture 6">
            <a:extLst>
              <a:ext uri="{FF2B5EF4-FFF2-40B4-BE49-F238E27FC236}">
                <a16:creationId xmlns:a16="http://schemas.microsoft.com/office/drawing/2014/main" id="{679A6F82-BA59-182F-BCA0-D2E80BC97680}"/>
              </a:ext>
            </a:extLst>
          </p:cNvPr>
          <p:cNvPicPr>
            <a:picLocks noChangeAspect="1"/>
          </p:cNvPicPr>
          <p:nvPr/>
        </p:nvPicPr>
        <p:blipFill rotWithShape="1">
          <a:blip r:embed="rId4"/>
          <a:srcRect l="1" r="1846" b="13768"/>
          <a:stretch/>
        </p:blipFill>
        <p:spPr>
          <a:xfrm>
            <a:off x="304801" y="0"/>
            <a:ext cx="2179084" cy="1082566"/>
          </a:xfrm>
          <a:prstGeom prst="rect">
            <a:avLst/>
          </a:prstGeom>
        </p:spPr>
      </p:pic>
    </p:spTree>
    <p:extLst>
      <p:ext uri="{BB962C8B-B14F-4D97-AF65-F5344CB8AC3E}">
        <p14:creationId xmlns:p14="http://schemas.microsoft.com/office/powerpoint/2010/main" val="2939920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432458" y="164673"/>
            <a:ext cx="5327084" cy="10335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GP_synthetic_persons.csv, GP_synthetic_households.csv</a:t>
            </a:r>
          </a:p>
          <a:p>
            <a:endParaRPr lang="en-US" sz="3200" dirty="0"/>
          </a:p>
          <a:p>
            <a:endParaRPr lang="en-US" sz="3200" dirty="0"/>
          </a:p>
          <a:p>
            <a:endParaRPr lang="en-US" sz="3200" dirty="0"/>
          </a:p>
        </p:txBody>
      </p:sp>
      <p:pic>
        <p:nvPicPr>
          <p:cNvPr id="5" name="Picture 4">
            <a:extLst>
              <a:ext uri="{FF2B5EF4-FFF2-40B4-BE49-F238E27FC236}">
                <a16:creationId xmlns:a16="http://schemas.microsoft.com/office/drawing/2014/main" id="{CB0C3F50-129B-89B3-E0F0-4DA67BFF0B69}"/>
              </a:ext>
            </a:extLst>
          </p:cNvPr>
          <p:cNvPicPr>
            <a:picLocks noChangeAspect="1"/>
          </p:cNvPicPr>
          <p:nvPr/>
        </p:nvPicPr>
        <p:blipFill>
          <a:blip r:embed="rId3"/>
          <a:stretch>
            <a:fillRect/>
          </a:stretch>
        </p:blipFill>
        <p:spPr>
          <a:xfrm>
            <a:off x="1679397" y="1432898"/>
            <a:ext cx="8833206" cy="5386552"/>
          </a:xfrm>
          <a:prstGeom prst="rect">
            <a:avLst/>
          </a:prstGeom>
        </p:spPr>
      </p:pic>
      <p:pic>
        <p:nvPicPr>
          <p:cNvPr id="8" name="Picture 7">
            <a:extLst>
              <a:ext uri="{FF2B5EF4-FFF2-40B4-BE49-F238E27FC236}">
                <a16:creationId xmlns:a16="http://schemas.microsoft.com/office/drawing/2014/main" id="{237E375E-AE71-3F61-C03F-2B417F3501EE}"/>
              </a:ext>
            </a:extLst>
          </p:cNvPr>
          <p:cNvPicPr>
            <a:picLocks noChangeAspect="1"/>
          </p:cNvPicPr>
          <p:nvPr/>
        </p:nvPicPr>
        <p:blipFill rotWithShape="1">
          <a:blip r:embed="rId4"/>
          <a:srcRect t="1" r="3717" b="7516"/>
          <a:stretch/>
        </p:blipFill>
        <p:spPr>
          <a:xfrm>
            <a:off x="318307" y="-3494"/>
            <a:ext cx="2722179" cy="1369837"/>
          </a:xfrm>
          <a:prstGeom prst="rect">
            <a:avLst/>
          </a:prstGeom>
        </p:spPr>
      </p:pic>
    </p:spTree>
    <p:extLst>
      <p:ext uri="{BB962C8B-B14F-4D97-AF65-F5344CB8AC3E}">
        <p14:creationId xmlns:p14="http://schemas.microsoft.com/office/powerpoint/2010/main" val="665406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72598" y="280320"/>
            <a:ext cx="6079404" cy="10335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2g_GP_validationPopulationSim.r</a:t>
            </a:r>
          </a:p>
          <a:p>
            <a:endParaRPr lang="en-US" sz="3200" dirty="0"/>
          </a:p>
          <a:p>
            <a:endParaRPr lang="en-US" sz="3200" dirty="0"/>
          </a:p>
          <a:p>
            <a:endParaRPr lang="en-US" sz="3200" dirty="0"/>
          </a:p>
        </p:txBody>
      </p:sp>
      <p:pic>
        <p:nvPicPr>
          <p:cNvPr id="4" name="Picture 3">
            <a:extLst>
              <a:ext uri="{FF2B5EF4-FFF2-40B4-BE49-F238E27FC236}">
                <a16:creationId xmlns:a16="http://schemas.microsoft.com/office/drawing/2014/main" id="{603DC5D3-F806-A91F-5C12-0B9798F8EB15}"/>
              </a:ext>
            </a:extLst>
          </p:cNvPr>
          <p:cNvPicPr>
            <a:picLocks noChangeAspect="1"/>
          </p:cNvPicPr>
          <p:nvPr/>
        </p:nvPicPr>
        <p:blipFill>
          <a:blip r:embed="rId3"/>
          <a:stretch>
            <a:fillRect/>
          </a:stretch>
        </p:blipFill>
        <p:spPr>
          <a:xfrm>
            <a:off x="304394" y="224243"/>
            <a:ext cx="2407275" cy="1118071"/>
          </a:xfrm>
          <a:prstGeom prst="rect">
            <a:avLst/>
          </a:prstGeom>
        </p:spPr>
      </p:pic>
      <p:pic>
        <p:nvPicPr>
          <p:cNvPr id="7" name="Picture 6">
            <a:extLst>
              <a:ext uri="{FF2B5EF4-FFF2-40B4-BE49-F238E27FC236}">
                <a16:creationId xmlns:a16="http://schemas.microsoft.com/office/drawing/2014/main" id="{91E56DD1-0B38-77DD-73A8-1EBE2D0599E5}"/>
              </a:ext>
            </a:extLst>
          </p:cNvPr>
          <p:cNvPicPr>
            <a:picLocks noChangeAspect="1"/>
          </p:cNvPicPr>
          <p:nvPr/>
        </p:nvPicPr>
        <p:blipFill>
          <a:blip r:embed="rId4"/>
          <a:stretch>
            <a:fillRect/>
          </a:stretch>
        </p:blipFill>
        <p:spPr>
          <a:xfrm>
            <a:off x="467461" y="1797269"/>
            <a:ext cx="5744839" cy="4836488"/>
          </a:xfrm>
          <a:prstGeom prst="rect">
            <a:avLst/>
          </a:prstGeom>
        </p:spPr>
      </p:pic>
      <p:pic>
        <p:nvPicPr>
          <p:cNvPr id="10" name="Picture 9">
            <a:extLst>
              <a:ext uri="{FF2B5EF4-FFF2-40B4-BE49-F238E27FC236}">
                <a16:creationId xmlns:a16="http://schemas.microsoft.com/office/drawing/2014/main" id="{81647DAC-1317-AFAA-AFD4-DA766920AE7D}"/>
              </a:ext>
            </a:extLst>
          </p:cNvPr>
          <p:cNvPicPr>
            <a:picLocks noChangeAspect="1"/>
          </p:cNvPicPr>
          <p:nvPr/>
        </p:nvPicPr>
        <p:blipFill>
          <a:blip r:embed="rId5"/>
          <a:stretch>
            <a:fillRect/>
          </a:stretch>
        </p:blipFill>
        <p:spPr>
          <a:xfrm>
            <a:off x="6748561" y="1797268"/>
            <a:ext cx="4801835" cy="4836487"/>
          </a:xfrm>
          <a:prstGeom prst="rect">
            <a:avLst/>
          </a:prstGeom>
        </p:spPr>
      </p:pic>
    </p:spTree>
    <p:extLst>
      <p:ext uri="{BB962C8B-B14F-4D97-AF65-F5344CB8AC3E}">
        <p14:creationId xmlns:p14="http://schemas.microsoft.com/office/powerpoint/2010/main" val="1512054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463988" y="164672"/>
            <a:ext cx="6289611" cy="10335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Base GP_PopulationSim_stats.csv,</a:t>
            </a:r>
          </a:p>
          <a:p>
            <a:pPr algn="ctr"/>
            <a:r>
              <a:rPr lang="en-US" sz="3200" dirty="0"/>
              <a:t>GP_uniformity.csv</a:t>
            </a:r>
          </a:p>
          <a:p>
            <a:endParaRPr lang="en-US" sz="3200" dirty="0"/>
          </a:p>
          <a:p>
            <a:endParaRPr lang="en-US" sz="3200" dirty="0"/>
          </a:p>
          <a:p>
            <a:endParaRPr lang="en-US" sz="3200" dirty="0"/>
          </a:p>
        </p:txBody>
      </p:sp>
      <p:pic>
        <p:nvPicPr>
          <p:cNvPr id="4" name="Picture 3">
            <a:extLst>
              <a:ext uri="{FF2B5EF4-FFF2-40B4-BE49-F238E27FC236}">
                <a16:creationId xmlns:a16="http://schemas.microsoft.com/office/drawing/2014/main" id="{248E1810-BF28-2AFA-9D00-1E7827DA6A4E}"/>
              </a:ext>
            </a:extLst>
          </p:cNvPr>
          <p:cNvPicPr>
            <a:picLocks noChangeAspect="1"/>
          </p:cNvPicPr>
          <p:nvPr/>
        </p:nvPicPr>
        <p:blipFill>
          <a:blip r:embed="rId3"/>
          <a:stretch>
            <a:fillRect/>
          </a:stretch>
        </p:blipFill>
        <p:spPr>
          <a:xfrm>
            <a:off x="2026261" y="1519501"/>
            <a:ext cx="8139478" cy="5338499"/>
          </a:xfrm>
          <a:prstGeom prst="rect">
            <a:avLst/>
          </a:prstGeom>
        </p:spPr>
      </p:pic>
      <p:pic>
        <p:nvPicPr>
          <p:cNvPr id="7" name="Picture 6">
            <a:extLst>
              <a:ext uri="{FF2B5EF4-FFF2-40B4-BE49-F238E27FC236}">
                <a16:creationId xmlns:a16="http://schemas.microsoft.com/office/drawing/2014/main" id="{86D74F0A-0B7A-A365-30B8-6BD38A63F1B2}"/>
              </a:ext>
            </a:extLst>
          </p:cNvPr>
          <p:cNvPicPr>
            <a:picLocks noChangeAspect="1"/>
          </p:cNvPicPr>
          <p:nvPr/>
        </p:nvPicPr>
        <p:blipFill>
          <a:blip r:embed="rId4"/>
          <a:stretch>
            <a:fillRect/>
          </a:stretch>
        </p:blipFill>
        <p:spPr>
          <a:xfrm>
            <a:off x="377387" y="45611"/>
            <a:ext cx="2344793" cy="1271628"/>
          </a:xfrm>
          <a:prstGeom prst="rect">
            <a:avLst/>
          </a:prstGeom>
        </p:spPr>
      </p:pic>
    </p:spTree>
    <p:extLst>
      <p:ext uri="{BB962C8B-B14F-4D97-AF65-F5344CB8AC3E}">
        <p14:creationId xmlns:p14="http://schemas.microsoft.com/office/powerpoint/2010/main" val="2880006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687901" y="108099"/>
            <a:ext cx="4816198"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Plots</a:t>
            </a:r>
          </a:p>
        </p:txBody>
      </p:sp>
      <p:pic>
        <p:nvPicPr>
          <p:cNvPr id="2" name="Content Placeholder 5">
            <a:extLst>
              <a:ext uri="{FF2B5EF4-FFF2-40B4-BE49-F238E27FC236}">
                <a16:creationId xmlns:a16="http://schemas.microsoft.com/office/drawing/2014/main" id="{C9F0E824-9E90-508D-555B-771759A2C24A}"/>
              </a:ext>
            </a:extLst>
          </p:cNvPr>
          <p:cNvPicPr>
            <a:picLocks noChangeAspect="1"/>
          </p:cNvPicPr>
          <p:nvPr/>
        </p:nvPicPr>
        <p:blipFill rotWithShape="1">
          <a:blip r:embed="rId3"/>
          <a:srcRect r="4029" b="19695"/>
          <a:stretch/>
        </p:blipFill>
        <p:spPr>
          <a:xfrm>
            <a:off x="817707" y="825511"/>
            <a:ext cx="10556585" cy="5924390"/>
          </a:xfrm>
          <a:prstGeom prst="rect">
            <a:avLst/>
          </a:prstGeom>
        </p:spPr>
      </p:pic>
    </p:spTree>
    <p:extLst>
      <p:ext uri="{BB962C8B-B14F-4D97-AF65-F5344CB8AC3E}">
        <p14:creationId xmlns:p14="http://schemas.microsoft.com/office/powerpoint/2010/main" val="3963319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687901" y="108099"/>
            <a:ext cx="4816198"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Plots</a:t>
            </a:r>
          </a:p>
        </p:txBody>
      </p:sp>
      <p:pic>
        <p:nvPicPr>
          <p:cNvPr id="6" name="Picture 5">
            <a:extLst>
              <a:ext uri="{FF2B5EF4-FFF2-40B4-BE49-F238E27FC236}">
                <a16:creationId xmlns:a16="http://schemas.microsoft.com/office/drawing/2014/main" id="{C40A0A76-84D4-63D2-C646-1E8C207DD2A5}"/>
              </a:ext>
            </a:extLst>
          </p:cNvPr>
          <p:cNvPicPr>
            <a:picLocks noChangeAspect="1"/>
          </p:cNvPicPr>
          <p:nvPr/>
        </p:nvPicPr>
        <p:blipFill rotWithShape="1">
          <a:blip r:embed="rId3"/>
          <a:srcRect r="4158" b="10722"/>
          <a:stretch/>
        </p:blipFill>
        <p:spPr>
          <a:xfrm>
            <a:off x="564022" y="722888"/>
            <a:ext cx="11063955" cy="5931419"/>
          </a:xfrm>
          <a:prstGeom prst="rect">
            <a:avLst/>
          </a:prstGeom>
        </p:spPr>
      </p:pic>
    </p:spTree>
    <p:extLst>
      <p:ext uri="{BB962C8B-B14F-4D97-AF65-F5344CB8AC3E}">
        <p14:creationId xmlns:p14="http://schemas.microsoft.com/office/powerpoint/2010/main" val="204770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381565" y="102522"/>
            <a:ext cx="5732324"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Validation Results Progression</a:t>
            </a:r>
          </a:p>
        </p:txBody>
      </p:sp>
      <p:pic>
        <p:nvPicPr>
          <p:cNvPr id="4" name="Picture 3">
            <a:extLst>
              <a:ext uri="{FF2B5EF4-FFF2-40B4-BE49-F238E27FC236}">
                <a16:creationId xmlns:a16="http://schemas.microsoft.com/office/drawing/2014/main" id="{12EC9610-4735-C5CD-77AC-ADF3262569F4}"/>
              </a:ext>
            </a:extLst>
          </p:cNvPr>
          <p:cNvPicPr>
            <a:picLocks noChangeAspect="1"/>
          </p:cNvPicPr>
          <p:nvPr/>
        </p:nvPicPr>
        <p:blipFill>
          <a:blip r:embed="rId3"/>
          <a:stretch>
            <a:fillRect/>
          </a:stretch>
        </p:blipFill>
        <p:spPr>
          <a:xfrm>
            <a:off x="0" y="1024993"/>
            <a:ext cx="4095535" cy="5119420"/>
          </a:xfrm>
          <a:prstGeom prst="rect">
            <a:avLst/>
          </a:prstGeom>
        </p:spPr>
      </p:pic>
      <p:sp>
        <p:nvSpPr>
          <p:cNvPr id="6" name="TextBox 5">
            <a:extLst>
              <a:ext uri="{FF2B5EF4-FFF2-40B4-BE49-F238E27FC236}">
                <a16:creationId xmlns:a16="http://schemas.microsoft.com/office/drawing/2014/main" id="{6853D54C-94D0-57D5-DDE0-893E5E8F788D}"/>
              </a:ext>
            </a:extLst>
          </p:cNvPr>
          <p:cNvSpPr txBox="1"/>
          <p:nvPr/>
        </p:nvSpPr>
        <p:spPr>
          <a:xfrm>
            <a:off x="525854" y="597432"/>
            <a:ext cx="3366947" cy="369332"/>
          </a:xfrm>
          <a:prstGeom prst="rect">
            <a:avLst/>
          </a:prstGeom>
          <a:noFill/>
        </p:spPr>
        <p:txBody>
          <a:bodyPr wrap="none" rtlCol="0">
            <a:spAutoFit/>
          </a:bodyPr>
          <a:lstStyle/>
          <a:p>
            <a:pPr algn="ctr"/>
            <a:r>
              <a:rPr lang="en-US" dirty="0"/>
              <a:t>No Tract Controls, Age by Gender</a:t>
            </a:r>
          </a:p>
        </p:txBody>
      </p:sp>
      <p:sp>
        <p:nvSpPr>
          <p:cNvPr id="7" name="TextBox 6">
            <a:extLst>
              <a:ext uri="{FF2B5EF4-FFF2-40B4-BE49-F238E27FC236}">
                <a16:creationId xmlns:a16="http://schemas.microsoft.com/office/drawing/2014/main" id="{0F63D73E-4937-2F63-205E-DDC7C5A9C28A}"/>
              </a:ext>
            </a:extLst>
          </p:cNvPr>
          <p:cNvSpPr txBox="1"/>
          <p:nvPr/>
        </p:nvSpPr>
        <p:spPr>
          <a:xfrm>
            <a:off x="4908995" y="601203"/>
            <a:ext cx="2677464" cy="369332"/>
          </a:xfrm>
          <a:prstGeom prst="rect">
            <a:avLst/>
          </a:prstGeom>
          <a:noFill/>
        </p:spPr>
        <p:txBody>
          <a:bodyPr wrap="none" rtlCol="0">
            <a:spAutoFit/>
          </a:bodyPr>
          <a:lstStyle/>
          <a:p>
            <a:r>
              <a:rPr lang="en-US" dirty="0"/>
              <a:t>Tract Controls ACS5 2021</a:t>
            </a:r>
          </a:p>
        </p:txBody>
      </p:sp>
      <p:sp>
        <p:nvSpPr>
          <p:cNvPr id="8" name="TextBox 7">
            <a:extLst>
              <a:ext uri="{FF2B5EF4-FFF2-40B4-BE49-F238E27FC236}">
                <a16:creationId xmlns:a16="http://schemas.microsoft.com/office/drawing/2014/main" id="{BBB686A4-46EE-59AA-F2D5-AB64179840BC}"/>
              </a:ext>
            </a:extLst>
          </p:cNvPr>
          <p:cNvSpPr txBox="1"/>
          <p:nvPr/>
        </p:nvSpPr>
        <p:spPr>
          <a:xfrm>
            <a:off x="8980539" y="597432"/>
            <a:ext cx="2685607" cy="369332"/>
          </a:xfrm>
          <a:prstGeom prst="rect">
            <a:avLst/>
          </a:prstGeom>
          <a:noFill/>
        </p:spPr>
        <p:txBody>
          <a:bodyPr wrap="none" rtlCol="0">
            <a:spAutoFit/>
          </a:bodyPr>
          <a:lstStyle/>
          <a:p>
            <a:r>
              <a:rPr lang="en-US" dirty="0"/>
              <a:t>Tract Controls ACS5 2022</a:t>
            </a:r>
          </a:p>
        </p:txBody>
      </p:sp>
      <p:pic>
        <p:nvPicPr>
          <p:cNvPr id="10" name="Picture 9" descr="A graph with lines and numbers&#10;&#10;Description automatically generated">
            <a:extLst>
              <a:ext uri="{FF2B5EF4-FFF2-40B4-BE49-F238E27FC236}">
                <a16:creationId xmlns:a16="http://schemas.microsoft.com/office/drawing/2014/main" id="{7C9BA745-D3C8-90EF-2933-E84FCF7B897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96411" y="1023025"/>
            <a:ext cx="4095589" cy="5119486"/>
          </a:xfrm>
          <a:prstGeom prst="rect">
            <a:avLst/>
          </a:prstGeom>
        </p:spPr>
      </p:pic>
      <p:pic>
        <p:nvPicPr>
          <p:cNvPr id="12" name="Picture 11" descr="A graph with lines and numbers&#10;&#10;Description automatically generated">
            <a:extLst>
              <a:ext uri="{FF2B5EF4-FFF2-40B4-BE49-F238E27FC236}">
                <a16:creationId xmlns:a16="http://schemas.microsoft.com/office/drawing/2014/main" id="{498449DC-EE79-FF69-229C-4C8F18F8463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48205" y="1023025"/>
            <a:ext cx="4095589" cy="5119486"/>
          </a:xfrm>
          <a:prstGeom prst="rect">
            <a:avLst/>
          </a:prstGeom>
        </p:spPr>
      </p:pic>
    </p:spTree>
    <p:extLst>
      <p:ext uri="{BB962C8B-B14F-4D97-AF65-F5344CB8AC3E}">
        <p14:creationId xmlns:p14="http://schemas.microsoft.com/office/powerpoint/2010/main" val="337571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639702" y="160651"/>
            <a:ext cx="291259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Group Quarters</a:t>
            </a:r>
          </a:p>
        </p:txBody>
      </p:sp>
      <p:pic>
        <p:nvPicPr>
          <p:cNvPr id="5" name="Picture 4">
            <a:extLst>
              <a:ext uri="{FF2B5EF4-FFF2-40B4-BE49-F238E27FC236}">
                <a16:creationId xmlns:a16="http://schemas.microsoft.com/office/drawing/2014/main" id="{48200362-8E63-5899-8C5D-D767B5AC9CA0}"/>
              </a:ext>
            </a:extLst>
          </p:cNvPr>
          <p:cNvPicPr>
            <a:picLocks noChangeAspect="1"/>
          </p:cNvPicPr>
          <p:nvPr/>
        </p:nvPicPr>
        <p:blipFill>
          <a:blip r:embed="rId3"/>
          <a:stretch>
            <a:fillRect/>
          </a:stretch>
        </p:blipFill>
        <p:spPr>
          <a:xfrm>
            <a:off x="0" y="850846"/>
            <a:ext cx="6057900" cy="2990850"/>
          </a:xfrm>
          <a:prstGeom prst="rect">
            <a:avLst/>
          </a:prstGeom>
          <a:ln>
            <a:solidFill>
              <a:schemeClr val="tx1"/>
            </a:solidFill>
          </a:ln>
        </p:spPr>
      </p:pic>
      <p:pic>
        <p:nvPicPr>
          <p:cNvPr id="7" name="Picture 6">
            <a:extLst>
              <a:ext uri="{FF2B5EF4-FFF2-40B4-BE49-F238E27FC236}">
                <a16:creationId xmlns:a16="http://schemas.microsoft.com/office/drawing/2014/main" id="{68AB7F3F-0BC1-9EA7-92D7-CAC26829C388}"/>
              </a:ext>
            </a:extLst>
          </p:cNvPr>
          <p:cNvPicPr>
            <a:picLocks noChangeAspect="1"/>
          </p:cNvPicPr>
          <p:nvPr/>
        </p:nvPicPr>
        <p:blipFill>
          <a:blip r:embed="rId4"/>
          <a:stretch>
            <a:fillRect/>
          </a:stretch>
        </p:blipFill>
        <p:spPr>
          <a:xfrm>
            <a:off x="2193007" y="2393896"/>
            <a:ext cx="6115050" cy="2895600"/>
          </a:xfrm>
          <a:prstGeom prst="rect">
            <a:avLst/>
          </a:prstGeom>
          <a:ln>
            <a:solidFill>
              <a:schemeClr val="tx1"/>
            </a:solidFill>
          </a:ln>
        </p:spPr>
      </p:pic>
      <p:pic>
        <p:nvPicPr>
          <p:cNvPr id="9" name="Picture 8">
            <a:extLst>
              <a:ext uri="{FF2B5EF4-FFF2-40B4-BE49-F238E27FC236}">
                <a16:creationId xmlns:a16="http://schemas.microsoft.com/office/drawing/2014/main" id="{8BCDCD01-FCF6-4A01-1DBD-9E9B76A8A195}"/>
              </a:ext>
            </a:extLst>
          </p:cNvPr>
          <p:cNvPicPr>
            <a:picLocks noChangeAspect="1"/>
          </p:cNvPicPr>
          <p:nvPr/>
        </p:nvPicPr>
        <p:blipFill>
          <a:blip r:embed="rId5"/>
          <a:stretch>
            <a:fillRect/>
          </a:stretch>
        </p:blipFill>
        <p:spPr>
          <a:xfrm>
            <a:off x="5981700" y="3657929"/>
            <a:ext cx="6210300" cy="2895600"/>
          </a:xfrm>
          <a:prstGeom prst="rect">
            <a:avLst/>
          </a:prstGeom>
          <a:ln>
            <a:solidFill>
              <a:schemeClr val="tx1"/>
            </a:solidFill>
          </a:ln>
        </p:spPr>
      </p:pic>
    </p:spTree>
    <p:extLst>
      <p:ext uri="{BB962C8B-B14F-4D97-AF65-F5344CB8AC3E}">
        <p14:creationId xmlns:p14="http://schemas.microsoft.com/office/powerpoint/2010/main" val="423610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Folder Structure </a:t>
            </a:r>
          </a:p>
        </p:txBody>
      </p:sp>
      <p:pic>
        <p:nvPicPr>
          <p:cNvPr id="7" name="Content Placeholder 6">
            <a:extLst>
              <a:ext uri="{FF2B5EF4-FFF2-40B4-BE49-F238E27FC236}">
                <a16:creationId xmlns:a16="http://schemas.microsoft.com/office/drawing/2014/main" id="{36FD6F7B-0443-B634-B27E-9E2241A7E370}"/>
              </a:ext>
            </a:extLst>
          </p:cNvPr>
          <p:cNvPicPr>
            <a:picLocks noGrp="1" noChangeAspect="1"/>
          </p:cNvPicPr>
          <p:nvPr>
            <p:ph idx="1"/>
          </p:nvPr>
        </p:nvPicPr>
        <p:blipFill>
          <a:blip r:embed="rId3"/>
          <a:stretch>
            <a:fillRect/>
          </a:stretch>
        </p:blipFill>
        <p:spPr>
          <a:xfrm>
            <a:off x="1815556" y="1967786"/>
            <a:ext cx="8560888" cy="3991580"/>
          </a:xfrm>
        </p:spPr>
      </p:pic>
    </p:spTree>
    <p:extLst>
      <p:ext uri="{BB962C8B-B14F-4D97-AF65-F5344CB8AC3E}">
        <p14:creationId xmlns:p14="http://schemas.microsoft.com/office/powerpoint/2010/main" val="338681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18637" y="202693"/>
            <a:ext cx="595472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Group Quarters – Controls</a:t>
            </a:r>
          </a:p>
          <a:p>
            <a:endParaRPr lang="en-US" sz="3200" dirty="0"/>
          </a:p>
        </p:txBody>
      </p:sp>
      <p:pic>
        <p:nvPicPr>
          <p:cNvPr id="4" name="Picture 3">
            <a:extLst>
              <a:ext uri="{FF2B5EF4-FFF2-40B4-BE49-F238E27FC236}">
                <a16:creationId xmlns:a16="http://schemas.microsoft.com/office/drawing/2014/main" id="{A50B4C3A-74DD-E161-D79B-8EC60976D0CC}"/>
              </a:ext>
            </a:extLst>
          </p:cNvPr>
          <p:cNvPicPr>
            <a:picLocks noChangeAspect="1"/>
          </p:cNvPicPr>
          <p:nvPr/>
        </p:nvPicPr>
        <p:blipFill>
          <a:blip r:embed="rId3"/>
          <a:stretch>
            <a:fillRect/>
          </a:stretch>
        </p:blipFill>
        <p:spPr>
          <a:xfrm>
            <a:off x="1737879" y="1124607"/>
            <a:ext cx="8716242" cy="5332210"/>
          </a:xfrm>
          <a:prstGeom prst="rect">
            <a:avLst/>
          </a:prstGeom>
        </p:spPr>
      </p:pic>
    </p:spTree>
    <p:extLst>
      <p:ext uri="{BB962C8B-B14F-4D97-AF65-F5344CB8AC3E}">
        <p14:creationId xmlns:p14="http://schemas.microsoft.com/office/powerpoint/2010/main" val="274099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18637" y="202693"/>
            <a:ext cx="595472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t>BlockTrim.r</a:t>
            </a:r>
            <a:endParaRPr lang="en-US" sz="3200" dirty="0"/>
          </a:p>
          <a:p>
            <a:endParaRPr lang="en-US" sz="3200" dirty="0"/>
          </a:p>
        </p:txBody>
      </p:sp>
      <p:pic>
        <p:nvPicPr>
          <p:cNvPr id="5" name="Picture 4">
            <a:extLst>
              <a:ext uri="{FF2B5EF4-FFF2-40B4-BE49-F238E27FC236}">
                <a16:creationId xmlns:a16="http://schemas.microsoft.com/office/drawing/2014/main" id="{65A79BB4-EFA5-681A-76DE-0F177BBB4040}"/>
              </a:ext>
            </a:extLst>
          </p:cNvPr>
          <p:cNvPicPr>
            <a:picLocks noChangeAspect="1"/>
          </p:cNvPicPr>
          <p:nvPr/>
        </p:nvPicPr>
        <p:blipFill>
          <a:blip r:embed="rId3"/>
          <a:stretch>
            <a:fillRect/>
          </a:stretch>
        </p:blipFill>
        <p:spPr>
          <a:xfrm>
            <a:off x="3118637" y="841686"/>
            <a:ext cx="6380338" cy="5813621"/>
          </a:xfrm>
          <a:prstGeom prst="rect">
            <a:avLst/>
          </a:prstGeom>
        </p:spPr>
      </p:pic>
    </p:spTree>
    <p:extLst>
      <p:ext uri="{BB962C8B-B14F-4D97-AF65-F5344CB8AC3E}">
        <p14:creationId xmlns:p14="http://schemas.microsoft.com/office/powerpoint/2010/main" val="163285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18637" y="202693"/>
            <a:ext cx="595472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GQ Seed Processor</a:t>
            </a:r>
          </a:p>
          <a:p>
            <a:endParaRPr lang="en-US" sz="3200" dirty="0"/>
          </a:p>
        </p:txBody>
      </p:sp>
      <p:pic>
        <p:nvPicPr>
          <p:cNvPr id="4" name="Picture 3">
            <a:extLst>
              <a:ext uri="{FF2B5EF4-FFF2-40B4-BE49-F238E27FC236}">
                <a16:creationId xmlns:a16="http://schemas.microsoft.com/office/drawing/2014/main" id="{4AA03233-A4E3-5147-0CB1-8D06C1A80564}"/>
              </a:ext>
            </a:extLst>
          </p:cNvPr>
          <p:cNvPicPr>
            <a:picLocks noChangeAspect="1"/>
          </p:cNvPicPr>
          <p:nvPr/>
        </p:nvPicPr>
        <p:blipFill>
          <a:blip r:embed="rId3"/>
          <a:stretch>
            <a:fillRect/>
          </a:stretch>
        </p:blipFill>
        <p:spPr>
          <a:xfrm>
            <a:off x="477867" y="923074"/>
            <a:ext cx="5281540" cy="5934926"/>
          </a:xfrm>
          <a:prstGeom prst="rect">
            <a:avLst/>
          </a:prstGeom>
        </p:spPr>
      </p:pic>
      <p:pic>
        <p:nvPicPr>
          <p:cNvPr id="7" name="Picture 6">
            <a:extLst>
              <a:ext uri="{FF2B5EF4-FFF2-40B4-BE49-F238E27FC236}">
                <a16:creationId xmlns:a16="http://schemas.microsoft.com/office/drawing/2014/main" id="{EC779E58-B35C-04AF-28F0-1C3FBE8D533A}"/>
              </a:ext>
            </a:extLst>
          </p:cNvPr>
          <p:cNvPicPr>
            <a:picLocks noChangeAspect="1"/>
          </p:cNvPicPr>
          <p:nvPr/>
        </p:nvPicPr>
        <p:blipFill>
          <a:blip r:embed="rId4"/>
          <a:stretch>
            <a:fillRect/>
          </a:stretch>
        </p:blipFill>
        <p:spPr>
          <a:xfrm>
            <a:off x="6432595" y="923074"/>
            <a:ext cx="5237751" cy="5934926"/>
          </a:xfrm>
          <a:prstGeom prst="rect">
            <a:avLst/>
          </a:prstGeom>
        </p:spPr>
      </p:pic>
      <p:pic>
        <p:nvPicPr>
          <p:cNvPr id="9" name="Picture 8">
            <a:extLst>
              <a:ext uri="{FF2B5EF4-FFF2-40B4-BE49-F238E27FC236}">
                <a16:creationId xmlns:a16="http://schemas.microsoft.com/office/drawing/2014/main" id="{67C31EE8-275A-A941-10B2-CAC0AD66FEC7}"/>
              </a:ext>
            </a:extLst>
          </p:cNvPr>
          <p:cNvPicPr>
            <a:picLocks noChangeAspect="1"/>
          </p:cNvPicPr>
          <p:nvPr/>
        </p:nvPicPr>
        <p:blipFill rotWithShape="1">
          <a:blip r:embed="rId5"/>
          <a:srcRect l="336" r="-671" b="7785"/>
          <a:stretch/>
        </p:blipFill>
        <p:spPr>
          <a:xfrm>
            <a:off x="720029" y="9441"/>
            <a:ext cx="2629924" cy="825150"/>
          </a:xfrm>
          <a:prstGeom prst="rect">
            <a:avLst/>
          </a:prstGeom>
        </p:spPr>
      </p:pic>
    </p:spTree>
    <p:extLst>
      <p:ext uri="{BB962C8B-B14F-4D97-AF65-F5344CB8AC3E}">
        <p14:creationId xmlns:p14="http://schemas.microsoft.com/office/powerpoint/2010/main" val="3931032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18637" y="202693"/>
            <a:ext cx="595472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Group Quarters – Subset Data</a:t>
            </a:r>
          </a:p>
          <a:p>
            <a:endParaRPr lang="en-US" sz="3200" dirty="0"/>
          </a:p>
        </p:txBody>
      </p:sp>
      <p:pic>
        <p:nvPicPr>
          <p:cNvPr id="5" name="Picture 4">
            <a:extLst>
              <a:ext uri="{FF2B5EF4-FFF2-40B4-BE49-F238E27FC236}">
                <a16:creationId xmlns:a16="http://schemas.microsoft.com/office/drawing/2014/main" id="{445BEB01-F338-6B90-A5AD-8BB4A87C72C3}"/>
              </a:ext>
            </a:extLst>
          </p:cNvPr>
          <p:cNvPicPr>
            <a:picLocks noChangeAspect="1"/>
          </p:cNvPicPr>
          <p:nvPr/>
        </p:nvPicPr>
        <p:blipFill>
          <a:blip r:embed="rId3"/>
          <a:stretch>
            <a:fillRect/>
          </a:stretch>
        </p:blipFill>
        <p:spPr>
          <a:xfrm>
            <a:off x="474684" y="1266678"/>
            <a:ext cx="11242631" cy="4976468"/>
          </a:xfrm>
          <a:prstGeom prst="rect">
            <a:avLst/>
          </a:prstGeom>
        </p:spPr>
      </p:pic>
    </p:spTree>
    <p:extLst>
      <p:ext uri="{BB962C8B-B14F-4D97-AF65-F5344CB8AC3E}">
        <p14:creationId xmlns:p14="http://schemas.microsoft.com/office/powerpoint/2010/main" val="2462787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118637" y="202693"/>
            <a:ext cx="5954726" cy="4386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Group Quarters – Validation</a:t>
            </a:r>
          </a:p>
          <a:p>
            <a:endParaRPr lang="en-US" sz="3200" dirty="0"/>
          </a:p>
        </p:txBody>
      </p:sp>
      <p:pic>
        <p:nvPicPr>
          <p:cNvPr id="5" name="Picture 4">
            <a:extLst>
              <a:ext uri="{FF2B5EF4-FFF2-40B4-BE49-F238E27FC236}">
                <a16:creationId xmlns:a16="http://schemas.microsoft.com/office/drawing/2014/main" id="{742CDBFB-657D-F20F-C3CA-BCB620F8FF9A}"/>
              </a:ext>
            </a:extLst>
          </p:cNvPr>
          <p:cNvPicPr>
            <a:picLocks noChangeAspect="1"/>
          </p:cNvPicPr>
          <p:nvPr/>
        </p:nvPicPr>
        <p:blipFill>
          <a:blip r:embed="rId3"/>
          <a:stretch>
            <a:fillRect/>
          </a:stretch>
        </p:blipFill>
        <p:spPr>
          <a:xfrm>
            <a:off x="3214088" y="909399"/>
            <a:ext cx="5763824" cy="5948601"/>
          </a:xfrm>
          <a:prstGeom prst="rect">
            <a:avLst/>
          </a:prstGeom>
        </p:spPr>
      </p:pic>
    </p:spTree>
    <p:extLst>
      <p:ext uri="{BB962C8B-B14F-4D97-AF65-F5344CB8AC3E}">
        <p14:creationId xmlns:p14="http://schemas.microsoft.com/office/powerpoint/2010/main" val="99002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41794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578569" y="113506"/>
            <a:ext cx="3988341" cy="1325563"/>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Franklin Gothic Book" panose="020B0503020102020204"/>
                <a:ea typeface="+mn-ea"/>
                <a:cs typeface="+mn-cs"/>
              </a:rPr>
              <a:t>PUMS Data</a:t>
            </a:r>
            <a:endParaRPr kumimoji="0" lang="en-US" sz="2800" b="0" i="0" u="none" strike="noStrike" kern="1200" cap="none" spc="0" normalizeH="0" baseline="0" noProof="0" dirty="0">
              <a:ln>
                <a:noFill/>
              </a:ln>
              <a:effectLst/>
              <a:uLnTx/>
              <a:uFillTx/>
              <a:latin typeface="Franklin Gothic Book" panose="020B0503020102020204"/>
              <a:ea typeface="+mn-ea"/>
              <a:cs typeface="+mn-cs"/>
            </a:endParaRPr>
          </a:p>
        </p:txBody>
      </p:sp>
      <p:pic>
        <p:nvPicPr>
          <p:cNvPr id="6" name="Picture 5">
            <a:extLst>
              <a:ext uri="{FF2B5EF4-FFF2-40B4-BE49-F238E27FC236}">
                <a16:creationId xmlns:a16="http://schemas.microsoft.com/office/drawing/2014/main" id="{99315665-5E69-1172-ABCB-C8FF5E71E4A3}"/>
              </a:ext>
            </a:extLst>
          </p:cNvPr>
          <p:cNvPicPr>
            <a:picLocks noChangeAspect="1"/>
          </p:cNvPicPr>
          <p:nvPr/>
        </p:nvPicPr>
        <p:blipFill rotWithShape="1">
          <a:blip r:embed="rId3"/>
          <a:srcRect l="4885" t="2780" r="9429" b="6077"/>
          <a:stretch/>
        </p:blipFill>
        <p:spPr>
          <a:xfrm>
            <a:off x="2905570" y="-1780"/>
            <a:ext cx="9286430" cy="6866098"/>
          </a:xfrm>
          <a:prstGeom prst="rect">
            <a:avLst/>
          </a:prstGeom>
        </p:spPr>
      </p:pic>
      <p:sp>
        <p:nvSpPr>
          <p:cNvPr id="8" name="TextBox 7">
            <a:extLst>
              <a:ext uri="{FF2B5EF4-FFF2-40B4-BE49-F238E27FC236}">
                <a16:creationId xmlns:a16="http://schemas.microsoft.com/office/drawing/2014/main" id="{06CBA8E4-493F-D576-DEB4-4E65B074E780}"/>
              </a:ext>
            </a:extLst>
          </p:cNvPr>
          <p:cNvSpPr txBox="1"/>
          <p:nvPr/>
        </p:nvSpPr>
        <p:spPr>
          <a:xfrm>
            <a:off x="0" y="1554355"/>
            <a:ext cx="2905570" cy="738664"/>
          </a:xfrm>
          <a:prstGeom prst="rect">
            <a:avLst/>
          </a:prstGeom>
          <a:noFill/>
        </p:spPr>
        <p:txBody>
          <a:bodyPr wrap="square">
            <a:spAutoFit/>
          </a:bodyPr>
          <a:lstStyle/>
          <a:p>
            <a:pPr algn="ctr"/>
            <a:r>
              <a:rPr lang="en-US" sz="1400" dirty="0">
                <a:solidFill>
                  <a:schemeClr val="bg1"/>
                </a:solidFill>
              </a:rPr>
              <a:t>Link:</a:t>
            </a:r>
          </a:p>
          <a:p>
            <a:r>
              <a:rPr lang="en-US" sz="1400" dirty="0">
                <a:solidFill>
                  <a:schemeClr val="bg1"/>
                </a:solidFill>
              </a:rPr>
              <a:t>https://www.census.gov/programs-surveys/acs/microdata/access.html</a:t>
            </a:r>
          </a:p>
        </p:txBody>
      </p:sp>
    </p:spTree>
    <p:extLst>
      <p:ext uri="{BB962C8B-B14F-4D97-AF65-F5344CB8AC3E}">
        <p14:creationId xmlns:p14="http://schemas.microsoft.com/office/powerpoint/2010/main" val="119570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E0B84-ACF3-EB9B-EE62-1BCB9AECEFBB}"/>
              </a:ext>
            </a:extLst>
          </p:cNvPr>
          <p:cNvSpPr>
            <a:spLocks noGrp="1"/>
          </p:cNvSpPr>
          <p:nvPr>
            <p:ph type="title"/>
          </p:nvPr>
        </p:nvSpPr>
        <p:spPr>
          <a:xfrm>
            <a:off x="447471" y="248392"/>
            <a:ext cx="3988341" cy="1325563"/>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Franklin Gothic Book" panose="020B0503020102020204"/>
                <a:ea typeface="+mn-ea"/>
                <a:cs typeface="+mn-cs"/>
              </a:rPr>
              <a:t>2a_GP_seedProcess.r</a:t>
            </a:r>
            <a:endParaRPr kumimoji="0" lang="en-US" sz="2800" b="0" i="0" u="none" strike="noStrike" kern="1200" cap="none" spc="0" normalizeH="0" baseline="0" noProof="0" dirty="0">
              <a:ln>
                <a:noFill/>
              </a:ln>
              <a:effectLst/>
              <a:uLnTx/>
              <a:uFillTx/>
              <a:latin typeface="Franklin Gothic Book" panose="020B0503020102020204"/>
              <a:ea typeface="+mn-ea"/>
              <a:cs typeface="+mn-cs"/>
            </a:endParaRPr>
          </a:p>
        </p:txBody>
      </p:sp>
      <p:pic>
        <p:nvPicPr>
          <p:cNvPr id="2" name="Picture 1">
            <a:extLst>
              <a:ext uri="{FF2B5EF4-FFF2-40B4-BE49-F238E27FC236}">
                <a16:creationId xmlns:a16="http://schemas.microsoft.com/office/drawing/2014/main" id="{FC8B28D2-63BA-AAAE-44BD-5F21C1691314}"/>
              </a:ext>
            </a:extLst>
          </p:cNvPr>
          <p:cNvPicPr>
            <a:picLocks noChangeAspect="1"/>
          </p:cNvPicPr>
          <p:nvPr/>
        </p:nvPicPr>
        <p:blipFill>
          <a:blip r:embed="rId3"/>
          <a:stretch>
            <a:fillRect/>
          </a:stretch>
        </p:blipFill>
        <p:spPr>
          <a:xfrm>
            <a:off x="239658" y="2343477"/>
            <a:ext cx="4196154" cy="1981857"/>
          </a:xfrm>
          <a:prstGeom prst="rect">
            <a:avLst/>
          </a:prstGeom>
        </p:spPr>
      </p:pic>
      <p:pic>
        <p:nvPicPr>
          <p:cNvPr id="4" name="Picture 3">
            <a:extLst>
              <a:ext uri="{FF2B5EF4-FFF2-40B4-BE49-F238E27FC236}">
                <a16:creationId xmlns:a16="http://schemas.microsoft.com/office/drawing/2014/main" id="{ECE57EA9-8A77-DE50-A992-84322971AFE4}"/>
              </a:ext>
            </a:extLst>
          </p:cNvPr>
          <p:cNvPicPr>
            <a:picLocks noChangeAspect="1"/>
          </p:cNvPicPr>
          <p:nvPr/>
        </p:nvPicPr>
        <p:blipFill rotWithShape="1">
          <a:blip r:embed="rId4"/>
          <a:srcRect l="-1410" t="-818" b="1"/>
          <a:stretch/>
        </p:blipFill>
        <p:spPr>
          <a:xfrm>
            <a:off x="4919836" y="0"/>
            <a:ext cx="6898266" cy="6858000"/>
          </a:xfrm>
          <a:prstGeom prst="rect">
            <a:avLst/>
          </a:prstGeom>
        </p:spPr>
      </p:pic>
    </p:spTree>
    <p:extLst>
      <p:ext uri="{BB962C8B-B14F-4D97-AF65-F5344CB8AC3E}">
        <p14:creationId xmlns:p14="http://schemas.microsoft.com/office/powerpoint/2010/main" val="240948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3862159" y="115615"/>
            <a:ext cx="4467681" cy="822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2a_GP_seedProcess.r</a:t>
            </a:r>
            <a:endParaRPr lang="en-US" sz="2800" dirty="0"/>
          </a:p>
          <a:p>
            <a:pPr algn="ctr"/>
            <a:endParaRPr lang="en-US" sz="3200" dirty="0"/>
          </a:p>
          <a:p>
            <a:pPr algn="ctr"/>
            <a:endParaRPr lang="en-US" sz="3200" dirty="0"/>
          </a:p>
        </p:txBody>
      </p:sp>
      <p:pic>
        <p:nvPicPr>
          <p:cNvPr id="8" name="Picture 7">
            <a:extLst>
              <a:ext uri="{FF2B5EF4-FFF2-40B4-BE49-F238E27FC236}">
                <a16:creationId xmlns:a16="http://schemas.microsoft.com/office/drawing/2014/main" id="{982CCC1A-FDEF-6A21-1041-9A584A768C4E}"/>
              </a:ext>
            </a:extLst>
          </p:cNvPr>
          <p:cNvPicPr>
            <a:picLocks noChangeAspect="1"/>
          </p:cNvPicPr>
          <p:nvPr/>
        </p:nvPicPr>
        <p:blipFill>
          <a:blip r:embed="rId3"/>
          <a:stretch>
            <a:fillRect/>
          </a:stretch>
        </p:blipFill>
        <p:spPr>
          <a:xfrm>
            <a:off x="6095999" y="781044"/>
            <a:ext cx="5385922" cy="5945576"/>
          </a:xfrm>
          <a:prstGeom prst="rect">
            <a:avLst/>
          </a:prstGeom>
        </p:spPr>
      </p:pic>
      <p:pic>
        <p:nvPicPr>
          <p:cNvPr id="9" name="Picture 8">
            <a:extLst>
              <a:ext uri="{FF2B5EF4-FFF2-40B4-BE49-F238E27FC236}">
                <a16:creationId xmlns:a16="http://schemas.microsoft.com/office/drawing/2014/main" id="{C8C0F0B6-35FB-4C0E-9CF8-7EC1EC725413}"/>
              </a:ext>
            </a:extLst>
          </p:cNvPr>
          <p:cNvPicPr>
            <a:picLocks noChangeAspect="1"/>
          </p:cNvPicPr>
          <p:nvPr/>
        </p:nvPicPr>
        <p:blipFill>
          <a:blip r:embed="rId4"/>
          <a:stretch>
            <a:fillRect/>
          </a:stretch>
        </p:blipFill>
        <p:spPr>
          <a:xfrm>
            <a:off x="599849" y="781044"/>
            <a:ext cx="5010250" cy="5945576"/>
          </a:xfrm>
          <a:prstGeom prst="rect">
            <a:avLst/>
          </a:prstGeom>
        </p:spPr>
      </p:pic>
    </p:spTree>
    <p:extLst>
      <p:ext uri="{BB962C8B-B14F-4D97-AF65-F5344CB8AC3E}">
        <p14:creationId xmlns:p14="http://schemas.microsoft.com/office/powerpoint/2010/main" val="289023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Configs Folder</a:t>
            </a:r>
          </a:p>
        </p:txBody>
      </p:sp>
      <p:pic>
        <p:nvPicPr>
          <p:cNvPr id="5" name="Picture 4">
            <a:extLst>
              <a:ext uri="{FF2B5EF4-FFF2-40B4-BE49-F238E27FC236}">
                <a16:creationId xmlns:a16="http://schemas.microsoft.com/office/drawing/2014/main" id="{8A1191EA-F715-CDDF-0391-D7D1BF7E1FDD}"/>
              </a:ext>
            </a:extLst>
          </p:cNvPr>
          <p:cNvPicPr>
            <a:picLocks noChangeAspect="1"/>
          </p:cNvPicPr>
          <p:nvPr/>
        </p:nvPicPr>
        <p:blipFill rotWithShape="1">
          <a:blip r:embed="rId3"/>
          <a:srcRect r="-247" b="23105"/>
          <a:stretch/>
        </p:blipFill>
        <p:spPr>
          <a:xfrm>
            <a:off x="683993" y="2693997"/>
            <a:ext cx="10824013" cy="2088092"/>
          </a:xfrm>
          <a:prstGeom prst="rect">
            <a:avLst/>
          </a:prstGeom>
        </p:spPr>
      </p:pic>
    </p:spTree>
    <p:extLst>
      <p:ext uri="{BB962C8B-B14F-4D97-AF65-F5344CB8AC3E}">
        <p14:creationId xmlns:p14="http://schemas.microsoft.com/office/powerpoint/2010/main" val="135261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4718360" y="112599"/>
            <a:ext cx="2755280" cy="12747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Configs Folder</a:t>
            </a:r>
          </a:p>
          <a:p>
            <a:pPr algn="ctr"/>
            <a:r>
              <a:rPr lang="en-US" sz="2800" dirty="0"/>
              <a:t>settings.yaml</a:t>
            </a:r>
          </a:p>
          <a:p>
            <a:pPr algn="ctr"/>
            <a:endParaRPr lang="en-US" sz="3200" dirty="0"/>
          </a:p>
          <a:p>
            <a:pPr algn="ctr"/>
            <a:endParaRPr lang="en-US" sz="3200" dirty="0"/>
          </a:p>
        </p:txBody>
      </p:sp>
      <p:pic>
        <p:nvPicPr>
          <p:cNvPr id="5" name="Picture 4">
            <a:extLst>
              <a:ext uri="{FF2B5EF4-FFF2-40B4-BE49-F238E27FC236}">
                <a16:creationId xmlns:a16="http://schemas.microsoft.com/office/drawing/2014/main" id="{7783AE6B-1C23-25E4-EA85-2C65F568B888}"/>
              </a:ext>
            </a:extLst>
          </p:cNvPr>
          <p:cNvPicPr>
            <a:picLocks noChangeAspect="1"/>
          </p:cNvPicPr>
          <p:nvPr/>
        </p:nvPicPr>
        <p:blipFill>
          <a:blip r:embed="rId3"/>
          <a:stretch>
            <a:fillRect/>
          </a:stretch>
        </p:blipFill>
        <p:spPr>
          <a:xfrm>
            <a:off x="8299226" y="1242610"/>
            <a:ext cx="3524977" cy="5502791"/>
          </a:xfrm>
          <a:prstGeom prst="rect">
            <a:avLst/>
          </a:prstGeom>
        </p:spPr>
      </p:pic>
      <p:pic>
        <p:nvPicPr>
          <p:cNvPr id="6" name="Picture 5">
            <a:extLst>
              <a:ext uri="{FF2B5EF4-FFF2-40B4-BE49-F238E27FC236}">
                <a16:creationId xmlns:a16="http://schemas.microsoft.com/office/drawing/2014/main" id="{1EAB183C-29B7-E7B9-95B5-02BB5C8287EB}"/>
              </a:ext>
            </a:extLst>
          </p:cNvPr>
          <p:cNvPicPr>
            <a:picLocks noChangeAspect="1"/>
          </p:cNvPicPr>
          <p:nvPr/>
        </p:nvPicPr>
        <p:blipFill>
          <a:blip r:embed="rId4"/>
          <a:stretch>
            <a:fillRect/>
          </a:stretch>
        </p:blipFill>
        <p:spPr>
          <a:xfrm>
            <a:off x="4358277" y="1242611"/>
            <a:ext cx="3475446" cy="5502790"/>
          </a:xfrm>
          <a:prstGeom prst="rect">
            <a:avLst/>
          </a:prstGeom>
        </p:spPr>
      </p:pic>
      <p:pic>
        <p:nvPicPr>
          <p:cNvPr id="7" name="Picture 6">
            <a:extLst>
              <a:ext uri="{FF2B5EF4-FFF2-40B4-BE49-F238E27FC236}">
                <a16:creationId xmlns:a16="http://schemas.microsoft.com/office/drawing/2014/main" id="{FE0A6972-CC1E-76A4-902D-EAF844A30E66}"/>
              </a:ext>
            </a:extLst>
          </p:cNvPr>
          <p:cNvPicPr>
            <a:picLocks noChangeAspect="1"/>
          </p:cNvPicPr>
          <p:nvPr/>
        </p:nvPicPr>
        <p:blipFill>
          <a:blip r:embed="rId5"/>
          <a:stretch>
            <a:fillRect/>
          </a:stretch>
        </p:blipFill>
        <p:spPr>
          <a:xfrm>
            <a:off x="474455" y="1242610"/>
            <a:ext cx="3418319" cy="5502792"/>
          </a:xfrm>
          <a:prstGeom prst="rect">
            <a:avLst/>
          </a:prstGeom>
        </p:spPr>
      </p:pic>
      <p:pic>
        <p:nvPicPr>
          <p:cNvPr id="4" name="Picture 3">
            <a:extLst>
              <a:ext uri="{FF2B5EF4-FFF2-40B4-BE49-F238E27FC236}">
                <a16:creationId xmlns:a16="http://schemas.microsoft.com/office/drawing/2014/main" id="{AB27FB5E-3633-CCB6-7F16-7C5CD2AE5FCF}"/>
              </a:ext>
            </a:extLst>
          </p:cNvPr>
          <p:cNvPicPr>
            <a:picLocks noChangeAspect="1"/>
          </p:cNvPicPr>
          <p:nvPr/>
        </p:nvPicPr>
        <p:blipFill rotWithShape="1">
          <a:blip r:embed="rId6"/>
          <a:srcRect r="13946" b="12451"/>
          <a:stretch/>
        </p:blipFill>
        <p:spPr>
          <a:xfrm>
            <a:off x="474455" y="354388"/>
            <a:ext cx="3418319" cy="591598"/>
          </a:xfrm>
          <a:prstGeom prst="rect">
            <a:avLst/>
          </a:prstGeom>
        </p:spPr>
      </p:pic>
    </p:spTree>
    <p:extLst>
      <p:ext uri="{BB962C8B-B14F-4D97-AF65-F5344CB8AC3E}">
        <p14:creationId xmlns:p14="http://schemas.microsoft.com/office/powerpoint/2010/main" val="9277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78B401-C790-0792-A2A5-B8A58DBED611}"/>
              </a:ext>
            </a:extLst>
          </p:cNvPr>
          <p:cNvSpPr txBox="1">
            <a:spLocks/>
          </p:cNvSpPr>
          <p:nvPr/>
        </p:nvSpPr>
        <p:spPr>
          <a:xfrm>
            <a:off x="5183763" y="108099"/>
            <a:ext cx="1824473" cy="6757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Controls</a:t>
            </a:r>
          </a:p>
          <a:p>
            <a:endParaRPr lang="en-US" sz="3200" dirty="0"/>
          </a:p>
        </p:txBody>
      </p:sp>
      <p:pic>
        <p:nvPicPr>
          <p:cNvPr id="7" name="Picture 6">
            <a:extLst>
              <a:ext uri="{FF2B5EF4-FFF2-40B4-BE49-F238E27FC236}">
                <a16:creationId xmlns:a16="http://schemas.microsoft.com/office/drawing/2014/main" id="{418A20C7-CDE9-A432-84DC-9CC0ED9267CB}"/>
              </a:ext>
            </a:extLst>
          </p:cNvPr>
          <p:cNvPicPr>
            <a:picLocks noChangeAspect="1"/>
          </p:cNvPicPr>
          <p:nvPr/>
        </p:nvPicPr>
        <p:blipFill>
          <a:blip r:embed="rId3"/>
          <a:stretch>
            <a:fillRect/>
          </a:stretch>
        </p:blipFill>
        <p:spPr>
          <a:xfrm>
            <a:off x="0" y="1646406"/>
            <a:ext cx="5855543" cy="4089380"/>
          </a:xfrm>
          <a:prstGeom prst="rect">
            <a:avLst/>
          </a:prstGeom>
        </p:spPr>
      </p:pic>
      <p:pic>
        <p:nvPicPr>
          <p:cNvPr id="12" name="Picture 11">
            <a:extLst>
              <a:ext uri="{FF2B5EF4-FFF2-40B4-BE49-F238E27FC236}">
                <a16:creationId xmlns:a16="http://schemas.microsoft.com/office/drawing/2014/main" id="{5C4B15EB-7076-6416-C6EC-55253B52088C}"/>
              </a:ext>
            </a:extLst>
          </p:cNvPr>
          <p:cNvPicPr>
            <a:picLocks noChangeAspect="1"/>
          </p:cNvPicPr>
          <p:nvPr/>
        </p:nvPicPr>
        <p:blipFill>
          <a:blip r:embed="rId4"/>
          <a:stretch>
            <a:fillRect/>
          </a:stretch>
        </p:blipFill>
        <p:spPr>
          <a:xfrm>
            <a:off x="5683923" y="2267963"/>
            <a:ext cx="6508077" cy="4182771"/>
          </a:xfrm>
          <a:prstGeom prst="rect">
            <a:avLst/>
          </a:prstGeom>
        </p:spPr>
      </p:pic>
      <p:pic>
        <p:nvPicPr>
          <p:cNvPr id="4" name="Picture 3">
            <a:extLst>
              <a:ext uri="{FF2B5EF4-FFF2-40B4-BE49-F238E27FC236}">
                <a16:creationId xmlns:a16="http://schemas.microsoft.com/office/drawing/2014/main" id="{0C7133A0-5B96-29AB-801E-47235ADA2A47}"/>
              </a:ext>
            </a:extLst>
          </p:cNvPr>
          <p:cNvPicPr>
            <a:picLocks noChangeAspect="1"/>
          </p:cNvPicPr>
          <p:nvPr/>
        </p:nvPicPr>
        <p:blipFill rotWithShape="1">
          <a:blip r:embed="rId5"/>
          <a:srcRect r="1664" b="19627"/>
          <a:stretch/>
        </p:blipFill>
        <p:spPr>
          <a:xfrm>
            <a:off x="435371" y="253039"/>
            <a:ext cx="3654126" cy="763909"/>
          </a:xfrm>
          <a:prstGeom prst="rect">
            <a:avLst/>
          </a:prstGeom>
        </p:spPr>
      </p:pic>
    </p:spTree>
    <p:extLst>
      <p:ext uri="{BB962C8B-B14F-4D97-AF65-F5344CB8AC3E}">
        <p14:creationId xmlns:p14="http://schemas.microsoft.com/office/powerpoint/2010/main" val="2494532288"/>
      </p:ext>
    </p:extLst>
  </p:cSld>
  <p:clrMapOvr>
    <a:masterClrMapping/>
  </p:clrMapOvr>
</p:sld>
</file>

<file path=ppt/theme/theme1.xml><?xml version="1.0" encoding="utf-8"?>
<a:theme xmlns:a="http://schemas.openxmlformats.org/drawingml/2006/main" name="Office Theme">
  <a:themeElements>
    <a:clrScheme name="ODOT Blues">
      <a:dk1>
        <a:srgbClr val="1C355E"/>
      </a:dk1>
      <a:lt1>
        <a:sysClr val="window" lastClr="FFFFFF"/>
      </a:lt1>
      <a:dk2>
        <a:srgbClr val="097881"/>
      </a:dk2>
      <a:lt2>
        <a:srgbClr val="E7E6E6"/>
      </a:lt2>
      <a:accent1>
        <a:srgbClr val="4BC1BE"/>
      </a:accent1>
      <a:accent2>
        <a:srgbClr val="097881"/>
      </a:accent2>
      <a:accent3>
        <a:srgbClr val="1C355E"/>
      </a:accent3>
      <a:accent4>
        <a:srgbClr val="FFC000"/>
      </a:accent4>
      <a:accent5>
        <a:srgbClr val="92D050"/>
      </a:accent5>
      <a:accent6>
        <a:srgbClr val="00B050"/>
      </a:accent6>
      <a:hlink>
        <a:srgbClr val="4BC1BE"/>
      </a:hlink>
      <a:folHlink>
        <a:srgbClr val="1C355E"/>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pdated Template August 2019.potx [Read-Only]" id="{04512461-0D21-464C-A40D-71A706E8A0ED}" vid="{BFE2379B-3563-4B79-837B-9D3A64A75E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7f667b42-a6f3-4537-9f3f-2d99f927d603">Template</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61BF0DC1B8D47B025902CA3A66754" ma:contentTypeVersion="1" ma:contentTypeDescription="Create a new document." ma:contentTypeScope="" ma:versionID="fb4ca0fe8b404624715f2fa30a39ee11">
  <xsd:schema xmlns:xsd="http://www.w3.org/2001/XMLSchema" xmlns:xs="http://www.w3.org/2001/XMLSchema" xmlns:p="http://schemas.microsoft.com/office/2006/metadata/properties" xmlns:ns2="7f667b42-a6f3-4537-9f3f-2d99f927d603" targetNamespace="http://schemas.microsoft.com/office/2006/metadata/properties" ma:root="true" ma:fieldsID="b7ae2ce48688bd5389e3377f4af5369a" ns2:_="">
    <xsd:import namespace="7f667b42-a6f3-4537-9f3f-2d99f927d603"/>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667b42-a6f3-4537-9f3f-2d99f927d603" elementFormDefault="qualified">
    <xsd:import namespace="http://schemas.microsoft.com/office/2006/documentManagement/types"/>
    <xsd:import namespace="http://schemas.microsoft.com/office/infopath/2007/PartnerControls"/>
    <xsd:element name="Category" ma:index="8" nillable="true" ma:displayName="Category" ma:default="Template" ma:description="Document categories" ma:format="Dropdown" ma:internalName="Category">
      <xsd:simpleType>
        <xsd:restriction base="dms:Choice">
          <xsd:enumeration value="Template"/>
          <xsd:enumeration value="Example"/>
          <xsd:enumeration value="Tips"/>
          <xsd:enumeration value="Instructions and Style Guid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AE5B6F-3D68-40B9-B169-E74498CB662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7f667b42-a6f3-4537-9f3f-2d99f927d603"/>
    <ds:schemaRef ds:uri="http://www.w3.org/XML/1998/namespace"/>
    <ds:schemaRef ds:uri="http://purl.org/dc/dcmitype/"/>
  </ds:schemaRefs>
</ds:datastoreItem>
</file>

<file path=customXml/itemProps2.xml><?xml version="1.0" encoding="utf-8"?>
<ds:datastoreItem xmlns:ds="http://schemas.openxmlformats.org/officeDocument/2006/customXml" ds:itemID="{71F5A524-9C16-4561-AE17-E680EF63D7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667b42-a6f3-4537-9f3f-2d99f927d6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2D2DFD-F821-4770-BF9E-46C59FB9F5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Updated Template 2019</Template>
  <TotalTime>39093</TotalTime>
  <Words>1801</Words>
  <Application>Microsoft Office PowerPoint</Application>
  <PresentationFormat>Widescreen</PresentationFormat>
  <Paragraphs>142</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Franklin Gothic Book</vt:lpstr>
      <vt:lpstr>Franklin Gothic Demi Cond</vt:lpstr>
      <vt:lpstr>Franklin Gothic Medium</vt:lpstr>
      <vt:lpstr>Office Theme</vt:lpstr>
      <vt:lpstr>PopulationSim Training 2</vt:lpstr>
      <vt:lpstr>Training Overview</vt:lpstr>
      <vt:lpstr>Folder Structure </vt:lpstr>
      <vt:lpstr>PUMS Data</vt:lpstr>
      <vt:lpstr>2a_GP_seedProcess.r</vt:lpstr>
      <vt:lpstr>PowerPoint Presentation</vt:lpstr>
      <vt:lpstr>Configs Folder</vt:lpstr>
      <vt:lpstr>PowerPoint Presentation</vt:lpstr>
      <vt:lpstr>PowerPoint Presentation</vt:lpstr>
      <vt:lpstr>Data Folder</vt:lpstr>
      <vt:lpstr>PowerPoint Presentation</vt:lpstr>
      <vt:lpstr>PowerPoint Presentation</vt:lpstr>
      <vt:lpstr>PowerPoint Presentation</vt:lpstr>
      <vt:lpstr>AgeReduce.r </vt:lpstr>
      <vt:lpstr>IncomeReduce.r</vt:lpstr>
      <vt:lpstr>PowerPoint Presentation</vt:lpstr>
      <vt:lpstr>PowerPoint Presentation</vt:lpstr>
      <vt:lpstr>PowerPoint Presentation</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Oregon Department of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(small size)</dc:title>
  <dc:creator>CRICK Shelley J</dc:creator>
  <cp:lastModifiedBy>MOHABIR Kaelem</cp:lastModifiedBy>
  <cp:revision>45</cp:revision>
  <dcterms:created xsi:type="dcterms:W3CDTF">2019-11-25T19:17:38Z</dcterms:created>
  <dcterms:modified xsi:type="dcterms:W3CDTF">2023-12-19T20:23:21Z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0x01010002461BF0DC1B8D47B025902CA3A66754</vt:lpwstr>
  </property>
  <property fmtid="{D5CDD505-2E9C-101B-9397-08002B2CF9AE}" pid="3" name="MSIP_Label_e4870107-094d-417a-be4e-221e87afbec1_Enabled">
    <vt:lpwstr>true</vt:lpwstr>
  </property>
  <property fmtid="{D5CDD505-2E9C-101B-9397-08002B2CF9AE}" pid="4" name="MSIP_Label_e4870107-094d-417a-be4e-221e87afbec1_SetDate">
    <vt:lpwstr>2023-10-26T16:53:08Z</vt:lpwstr>
  </property>
  <property fmtid="{D5CDD505-2E9C-101B-9397-08002B2CF9AE}" pid="5" name="MSIP_Label_e4870107-094d-417a-be4e-221e87afbec1_Method">
    <vt:lpwstr>Privileged</vt:lpwstr>
  </property>
  <property fmtid="{D5CDD505-2E9C-101B-9397-08002B2CF9AE}" pid="6" name="MSIP_Label_e4870107-094d-417a-be4e-221e87afbec1_Name">
    <vt:lpwstr>Level 2 - Limited (Items)</vt:lpwstr>
  </property>
  <property fmtid="{D5CDD505-2E9C-101B-9397-08002B2CF9AE}" pid="7" name="MSIP_Label_e4870107-094d-417a-be4e-221e87afbec1_SiteId">
    <vt:lpwstr>28b0d013-46bc-4a64-8d86-1c8a31cf590d</vt:lpwstr>
  </property>
  <property fmtid="{D5CDD505-2E9C-101B-9397-08002B2CF9AE}" pid="8" name="MSIP_Label_e4870107-094d-417a-be4e-221e87afbec1_ActionId">
    <vt:lpwstr>e75bb628-cb80-4333-ab05-9ee5fa6a11cd</vt:lpwstr>
  </property>
  <property fmtid="{D5CDD505-2E9C-101B-9397-08002B2CF9AE}" pid="9" name="MSIP_Label_e4870107-094d-417a-be4e-221e87afbec1_ContentBits">
    <vt:lpwstr>0</vt:lpwstr>
  </property>
</Properties>
</file>